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notesMasterIdLst>
    <p:notesMasterId r:id="rId46"/>
  </p:notesMasterIdLst>
  <p:sldIdLst>
    <p:sldId id="258" r:id="rId2"/>
    <p:sldId id="259" r:id="rId3"/>
    <p:sldId id="260" r:id="rId4"/>
    <p:sldId id="261" r:id="rId5"/>
    <p:sldId id="262" r:id="rId6"/>
    <p:sldId id="263" r:id="rId7"/>
    <p:sldId id="264" r:id="rId8"/>
    <p:sldId id="265" r:id="rId9"/>
    <p:sldId id="277" r:id="rId10"/>
    <p:sldId id="278" r:id="rId11"/>
    <p:sldId id="288" r:id="rId12"/>
    <p:sldId id="266" r:id="rId13"/>
    <p:sldId id="267" r:id="rId14"/>
    <p:sldId id="268" r:id="rId15"/>
    <p:sldId id="279" r:id="rId16"/>
    <p:sldId id="285" r:id="rId17"/>
    <p:sldId id="280" r:id="rId18"/>
    <p:sldId id="281" r:id="rId19"/>
    <p:sldId id="282" r:id="rId20"/>
    <p:sldId id="283" r:id="rId21"/>
    <p:sldId id="284" r:id="rId22"/>
    <p:sldId id="286" r:id="rId23"/>
    <p:sldId id="269" r:id="rId24"/>
    <p:sldId id="270" r:id="rId25"/>
    <p:sldId id="271" r:id="rId26"/>
    <p:sldId id="273" r:id="rId27"/>
    <p:sldId id="272" r:id="rId28"/>
    <p:sldId id="274" r:id="rId29"/>
    <p:sldId id="275" r:id="rId30"/>
    <p:sldId id="276" r:id="rId31"/>
    <p:sldId id="330" r:id="rId32"/>
    <p:sldId id="332" r:id="rId33"/>
    <p:sldId id="333" r:id="rId34"/>
    <p:sldId id="334" r:id="rId35"/>
    <p:sldId id="335" r:id="rId36"/>
    <p:sldId id="336" r:id="rId37"/>
    <p:sldId id="331" r:id="rId38"/>
    <p:sldId id="326" r:id="rId39"/>
    <p:sldId id="323" r:id="rId40"/>
    <p:sldId id="327" r:id="rId41"/>
    <p:sldId id="325" r:id="rId42"/>
    <p:sldId id="324" r:id="rId43"/>
    <p:sldId id="337" r:id="rId44"/>
    <p:sldId id="329" r:id="rId4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6" autoAdjust="0"/>
    <p:restoredTop sz="93736" autoAdjust="0"/>
  </p:normalViewPr>
  <p:slideViewPr>
    <p:cSldViewPr>
      <p:cViewPr varScale="1">
        <p:scale>
          <a:sx n="140" d="100"/>
          <a:sy n="140" d="100"/>
        </p:scale>
        <p:origin x="1568" y="192"/>
      </p:cViewPr>
      <p:guideLst>
        <p:guide orient="horz" pos="2160"/>
        <p:guide pos="2880"/>
      </p:guideLst>
    </p:cSldViewPr>
  </p:slideViewPr>
  <p:outlineViewPr>
    <p:cViewPr>
      <p:scale>
        <a:sx n="33" d="100"/>
        <a:sy n="33" d="100"/>
      </p:scale>
      <p:origin x="0" y="3151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6C5A8442-0C0B-44D0-BE41-DA542CB0ADAD}" type="datetimeFigureOut">
              <a:rPr lang="en-US"/>
              <a:pPr>
                <a:defRPr/>
              </a:pPr>
              <a:t>6/2/20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E9580B35-1305-48F0-A53C-7F52EAA03C10}" type="slidenum">
              <a:rPr lang="en-US"/>
              <a:pPr>
                <a:defRPr/>
              </a:pPr>
              <a:t>‹#›</a:t>
            </a:fld>
            <a:endParaRPr lang="en-US" dirty="0"/>
          </a:p>
        </p:txBody>
      </p:sp>
    </p:spTree>
    <p:extLst>
      <p:ext uri="{BB962C8B-B14F-4D97-AF65-F5344CB8AC3E}">
        <p14:creationId xmlns:p14="http://schemas.microsoft.com/office/powerpoint/2010/main" val="28847475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29"/>
          <p:cNvSpPr>
            <a:spLocks noGrp="1"/>
          </p:cNvSpPr>
          <p:nvPr>
            <p:ph type="dt" sz="half" idx="10"/>
          </p:nvPr>
        </p:nvSpPr>
        <p:spPr/>
        <p:txBody>
          <a:bodyPr/>
          <a:lstStyle>
            <a:lvl1pPr>
              <a:defRPr/>
            </a:lvl1pPr>
          </a:lstStyle>
          <a:p>
            <a:pPr>
              <a:defRPr/>
            </a:pPr>
            <a:fld id="{885AA142-5059-4D06-98F1-547C35513251}" type="datetimeFigureOut">
              <a:rPr lang="en-US"/>
              <a:pPr>
                <a:defRPr/>
              </a:pPr>
              <a:t>6/2/20</a:t>
            </a:fld>
            <a:endParaRPr lang="en-US" dirty="0"/>
          </a:p>
        </p:txBody>
      </p:sp>
      <p:sp>
        <p:nvSpPr>
          <p:cNvPr id="5" name="Footer Placeholder 18"/>
          <p:cNvSpPr>
            <a:spLocks noGrp="1"/>
          </p:cNvSpPr>
          <p:nvPr>
            <p:ph type="ftr" sz="quarter" idx="11"/>
          </p:nvPr>
        </p:nvSpPr>
        <p:spPr/>
        <p:txBody>
          <a:bodyPr/>
          <a:lstStyle>
            <a:lvl1pPr>
              <a:defRPr/>
            </a:lvl1pPr>
          </a:lstStyle>
          <a:p>
            <a:pPr>
              <a:defRPr/>
            </a:pPr>
            <a:endParaRPr lang="en-US"/>
          </a:p>
        </p:txBody>
      </p:sp>
      <p:sp>
        <p:nvSpPr>
          <p:cNvPr id="6" name="Slide Number Placeholder 26"/>
          <p:cNvSpPr>
            <a:spLocks noGrp="1"/>
          </p:cNvSpPr>
          <p:nvPr>
            <p:ph type="sldNum" sz="quarter" idx="12"/>
          </p:nvPr>
        </p:nvSpPr>
        <p:spPr/>
        <p:txBody>
          <a:bodyPr/>
          <a:lstStyle>
            <a:lvl1pPr>
              <a:defRPr/>
            </a:lvl1pPr>
          </a:lstStyle>
          <a:p>
            <a:pPr>
              <a:defRPr/>
            </a:pPr>
            <a:fld id="{470515D1-1295-496F-B174-B67D66DC30D2}" type="slidenum">
              <a:rPr lang="en-US"/>
              <a:pPr>
                <a:defRPr/>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E1A656A3-6634-426D-B2F7-057F5EC05141}" type="datetimeFigureOut">
              <a:rPr lang="en-US"/>
              <a:pPr>
                <a:defRPr/>
              </a:pPr>
              <a:t>6/2/20</a:t>
            </a:fld>
            <a:endParaRPr lang="en-US" dirty="0"/>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22F82AC3-026B-4B05-92B0-DF2A86833DC9}"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2B8E27B2-A99C-48FF-9467-F6EDB7C1F2A4}" type="datetimeFigureOut">
              <a:rPr lang="en-US"/>
              <a:pPr>
                <a:defRPr/>
              </a:pPr>
              <a:t>6/2/20</a:t>
            </a:fld>
            <a:endParaRPr lang="en-US" dirty="0"/>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7F5EDFD0-1C25-4FF3-9CB4-9E8C8489BDCD}"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A527047B-D4C7-4F81-92C5-C8FC266A6305}" type="datetimeFigureOut">
              <a:rPr lang="en-US"/>
              <a:pPr>
                <a:defRPr/>
              </a:pPr>
              <a:t>6/2/20</a:t>
            </a:fld>
            <a:endParaRPr lang="en-US" dirty="0"/>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DA55A70E-BF09-4350-9215-AFB5A7E07E07}"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8873692F-5CA0-4E6B-8D30-AB0F6BC56692}" type="datetimeFigureOut">
              <a:rPr lang="en-US"/>
              <a:pPr>
                <a:defRPr/>
              </a:pPr>
              <a:t>6/2/20</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D1F8EC8-2558-4B16-B6FD-E68067194F0A}" type="slidenum">
              <a:rPr lang="en-US"/>
              <a:pPr>
                <a:defRPr/>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A6491CCE-FBA9-4C7D-9B7F-6F1B59E042FE}" type="datetimeFigureOut">
              <a:rPr lang="en-US"/>
              <a:pPr>
                <a:defRPr/>
              </a:pPr>
              <a:t>6/2/20</a:t>
            </a:fld>
            <a:endParaRPr lang="en-US" dirty="0"/>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A87A920F-0920-48A7-AF6B-200C4A32C737}"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p:cNvSpPr>
            <a:spLocks noGrp="1"/>
          </p:cNvSpPr>
          <p:nvPr>
            <p:ph type="dt" sz="half" idx="10"/>
          </p:nvPr>
        </p:nvSpPr>
        <p:spPr/>
        <p:txBody>
          <a:bodyPr/>
          <a:lstStyle>
            <a:lvl1pPr>
              <a:defRPr/>
            </a:lvl1pPr>
          </a:lstStyle>
          <a:p>
            <a:pPr>
              <a:defRPr/>
            </a:pPr>
            <a:fld id="{8255D021-F820-4109-B583-A60B94C6F178}" type="datetimeFigureOut">
              <a:rPr lang="en-US"/>
              <a:pPr>
                <a:defRPr/>
              </a:pPr>
              <a:t>6/2/20</a:t>
            </a:fld>
            <a:endParaRPr lang="en-US" dirty="0"/>
          </a:p>
        </p:txBody>
      </p:sp>
      <p:sp>
        <p:nvSpPr>
          <p:cNvPr id="8" name="Footer Placeholder 21"/>
          <p:cNvSpPr>
            <a:spLocks noGrp="1"/>
          </p:cNvSpPr>
          <p:nvPr>
            <p:ph type="ftr" sz="quarter" idx="11"/>
          </p:nvPr>
        </p:nvSpPr>
        <p:spPr/>
        <p:txBody>
          <a:bodyPr/>
          <a:lstStyle>
            <a:lvl1pPr>
              <a:defRPr/>
            </a:lvl1pPr>
          </a:lstStyle>
          <a:p>
            <a:pPr>
              <a:defRPr/>
            </a:pPr>
            <a:endParaRPr lang="en-US"/>
          </a:p>
        </p:txBody>
      </p:sp>
      <p:sp>
        <p:nvSpPr>
          <p:cNvPr id="9" name="Slide Number Placeholder 17"/>
          <p:cNvSpPr>
            <a:spLocks noGrp="1"/>
          </p:cNvSpPr>
          <p:nvPr>
            <p:ph type="sldNum" sz="quarter" idx="12"/>
          </p:nvPr>
        </p:nvSpPr>
        <p:spPr/>
        <p:txBody>
          <a:bodyPr/>
          <a:lstStyle>
            <a:lvl1pPr>
              <a:defRPr/>
            </a:lvl1pPr>
          </a:lstStyle>
          <a:p>
            <a:pPr>
              <a:defRPr/>
            </a:pPr>
            <a:fld id="{D520EA8F-D5D0-408F-B455-597777ADFC1B}"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3" name="Date Placeholder 9"/>
          <p:cNvSpPr>
            <a:spLocks noGrp="1"/>
          </p:cNvSpPr>
          <p:nvPr>
            <p:ph type="dt" sz="half" idx="10"/>
          </p:nvPr>
        </p:nvSpPr>
        <p:spPr/>
        <p:txBody>
          <a:bodyPr/>
          <a:lstStyle>
            <a:lvl1pPr>
              <a:defRPr/>
            </a:lvl1pPr>
          </a:lstStyle>
          <a:p>
            <a:pPr>
              <a:defRPr/>
            </a:pPr>
            <a:fld id="{17C9690B-C347-4809-B156-6161E20A446E}" type="datetimeFigureOut">
              <a:rPr lang="en-US"/>
              <a:pPr>
                <a:defRPr/>
              </a:pPr>
              <a:t>6/2/20</a:t>
            </a:fld>
            <a:endParaRPr lang="en-US" dirty="0"/>
          </a:p>
        </p:txBody>
      </p:sp>
      <p:sp>
        <p:nvSpPr>
          <p:cNvPr id="4" name="Footer Placeholder 21"/>
          <p:cNvSpPr>
            <a:spLocks noGrp="1"/>
          </p:cNvSpPr>
          <p:nvPr>
            <p:ph type="ftr" sz="quarter" idx="11"/>
          </p:nvPr>
        </p:nvSpPr>
        <p:spPr/>
        <p:txBody>
          <a:bodyPr/>
          <a:lstStyle>
            <a:lvl1pPr>
              <a:defRPr/>
            </a:lvl1pPr>
          </a:lstStyle>
          <a:p>
            <a:pPr>
              <a:defRPr/>
            </a:pPr>
            <a:endParaRPr lang="en-US"/>
          </a:p>
        </p:txBody>
      </p:sp>
      <p:sp>
        <p:nvSpPr>
          <p:cNvPr id="5" name="Slide Number Placeholder 17"/>
          <p:cNvSpPr>
            <a:spLocks noGrp="1"/>
          </p:cNvSpPr>
          <p:nvPr>
            <p:ph type="sldNum" sz="quarter" idx="12"/>
          </p:nvPr>
        </p:nvSpPr>
        <p:spPr/>
        <p:txBody>
          <a:bodyPr/>
          <a:lstStyle>
            <a:lvl1pPr>
              <a:defRPr/>
            </a:lvl1pPr>
          </a:lstStyle>
          <a:p>
            <a:pPr>
              <a:defRPr/>
            </a:pPr>
            <a:fld id="{0311179B-BF9A-4774-BA43-0A2185648915}"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316ED73E-D149-4A73-95E9-39273B4EC4C5}" type="datetimeFigureOut">
              <a:rPr lang="en-US"/>
              <a:pPr>
                <a:defRPr/>
              </a:pPr>
              <a:t>6/2/20</a:t>
            </a:fld>
            <a:endParaRPr lang="en-US" dirty="0"/>
          </a:p>
        </p:txBody>
      </p:sp>
      <p:sp>
        <p:nvSpPr>
          <p:cNvPr id="3" name="Footer Placeholder 21"/>
          <p:cNvSpPr>
            <a:spLocks noGrp="1"/>
          </p:cNvSpPr>
          <p:nvPr>
            <p:ph type="ftr" sz="quarter"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pPr>
              <a:defRPr/>
            </a:pPr>
            <a:fld id="{28B762C4-D0BC-42CE-887F-49482BF87A1C}"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0E54A097-019D-428A-AF0F-FA210FD2D522}" type="datetimeFigureOut">
              <a:rPr lang="en-US"/>
              <a:pPr>
                <a:defRPr/>
              </a:pPr>
              <a:t>6/2/20</a:t>
            </a:fld>
            <a:endParaRPr lang="en-US" dirty="0"/>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AEDCB3CC-B54D-4C7A-B267-FB74732584A9}"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8"/>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ight Triangle 11"/>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a typeface="+mn-ea"/>
            </a:endParaRPr>
          </a:p>
        </p:txBody>
      </p:sp>
      <p:sp>
        <p:nvSpPr>
          <p:cNvPr id="8"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a typeface="+mn-ea"/>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dirty="0"/>
              <a:t>Click icon to add picture</a:t>
            </a:r>
          </a:p>
        </p:txBody>
      </p:sp>
      <p:sp>
        <p:nvSpPr>
          <p:cNvPr id="9" name="Date Placeholder 4"/>
          <p:cNvSpPr>
            <a:spLocks noGrp="1"/>
          </p:cNvSpPr>
          <p:nvPr>
            <p:ph type="dt" sz="half" idx="10"/>
          </p:nvPr>
        </p:nvSpPr>
        <p:spPr/>
        <p:txBody>
          <a:bodyPr/>
          <a:lstStyle>
            <a:lvl1pPr>
              <a:defRPr/>
            </a:lvl1pPr>
          </a:lstStyle>
          <a:p>
            <a:pPr>
              <a:defRPr/>
            </a:pPr>
            <a:fld id="{9E48A99B-C360-431D-A79E-EB81212DB67F}" type="datetimeFigureOut">
              <a:rPr lang="en-US"/>
              <a:pPr>
                <a:defRPr/>
              </a:pPr>
              <a:t>6/2/20</a:t>
            </a:fld>
            <a:endParaRPr lang="en-US" dirty="0"/>
          </a:p>
        </p:txBody>
      </p:sp>
      <p:sp>
        <p:nvSpPr>
          <p:cNvPr id="10" name="Footer Placeholder 5"/>
          <p:cNvSpPr>
            <a:spLocks noGrp="1"/>
          </p:cNvSpPr>
          <p:nvPr>
            <p:ph type="ftr" sz="quarter" idx="11"/>
          </p:nvPr>
        </p:nvSpPr>
        <p:spPr/>
        <p:txBody>
          <a:bodyPr/>
          <a:lstStyle>
            <a:lvl1pPr>
              <a:defRPr/>
            </a:lvl1pPr>
          </a:lstStyle>
          <a:p>
            <a:pPr>
              <a:defRPr/>
            </a:pPr>
            <a:endParaRPr lang="en-US"/>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8DD4D408-0027-4EAB-8C6C-33A890AB3620}"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a typeface="+mn-ea"/>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a typeface="+mn-ea"/>
            </a:endParaRPr>
          </a:p>
        </p:txBody>
      </p:sp>
      <p:sp>
        <p:nvSpPr>
          <p:cNvPr id="1028"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en-US" altLang="zh-CN"/>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smtClean="0">
                <a:solidFill>
                  <a:schemeClr val="tx2">
                    <a:shade val="90000"/>
                  </a:schemeClr>
                </a:solidFill>
                <a:latin typeface="+mn-lt"/>
                <a:ea typeface="+mn-ea"/>
              </a:defRPr>
            </a:lvl1pPr>
          </a:lstStyle>
          <a:p>
            <a:pPr>
              <a:defRPr/>
            </a:pPr>
            <a:fld id="{96B4B142-3310-43C9-B98C-5496F3B87063}" type="datetimeFigureOut">
              <a:rPr lang="en-US"/>
              <a:pPr>
                <a:defRPr/>
              </a:pPr>
              <a:t>6/2/20</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dirty="0">
                <a:solidFill>
                  <a:schemeClr val="tx2">
                    <a:shade val="90000"/>
                  </a:schemeClr>
                </a:solidFill>
                <a:latin typeface="+mn-lt"/>
                <a:ea typeface="+mn-ea"/>
              </a:defRPr>
            </a:lvl1pPr>
          </a:lstStyle>
          <a:p>
            <a:pPr>
              <a:defRPr/>
            </a:pPr>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200" smtClean="0">
                <a:solidFill>
                  <a:schemeClr val="tx2">
                    <a:shade val="90000"/>
                  </a:schemeClr>
                </a:solidFill>
                <a:latin typeface="+mn-lt"/>
                <a:ea typeface="+mn-ea"/>
              </a:defRPr>
            </a:lvl1pPr>
          </a:lstStyle>
          <a:p>
            <a:pPr>
              <a:defRPr/>
            </a:pPr>
            <a:fld id="{84CD71AC-12BD-404B-80BF-84DF34D6425C}" type="slidenum">
              <a:rPr lang="en-US"/>
              <a:pPr>
                <a:defRPr/>
              </a:pPr>
              <a:t>‹#›</a:t>
            </a:fld>
            <a:endParaRPr lang="en-US" dirty="0"/>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a typeface="+mn-ea"/>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a typeface="+mn-ea"/>
              </a:endParaRPr>
            </a:p>
          </p:txBody>
        </p:sp>
      </p:grpSp>
    </p:spTree>
  </p:cSld>
  <p:clrMap bg1="lt1" tx1="dk1" bg2="lt2" tx2="dk2" accent1="accent1" accent2="accent2" accent3="accent3" accent4="accent4" accent5="accent5" accent6="accent6" hlink="hlink" folHlink="folHlink"/>
  <p:sldLayoutIdLst>
    <p:sldLayoutId id="2147483900" r:id="rId1"/>
    <p:sldLayoutId id="2147483899" r:id="rId2"/>
    <p:sldLayoutId id="2147483901" r:id="rId3"/>
    <p:sldLayoutId id="2147483898" r:id="rId4"/>
    <p:sldLayoutId id="2147483897" r:id="rId5"/>
    <p:sldLayoutId id="2147483896" r:id="rId6"/>
    <p:sldLayoutId id="2147483895" r:id="rId7"/>
    <p:sldLayoutId id="2147483894" r:id="rId8"/>
    <p:sldLayoutId id="2147483902" r:id="rId9"/>
    <p:sldLayoutId id="2147483893" r:id="rId10"/>
    <p:sldLayoutId id="2147483892" r:id="rId11"/>
  </p:sldLayoutIdLst>
  <p:txStyles>
    <p:titleStyle>
      <a:lvl1pPr algn="l" rtl="0" fontAlgn="base">
        <a:spcBef>
          <a:spcPct val="0"/>
        </a:spcBef>
        <a:spcAft>
          <a:spcPct val="0"/>
        </a:spcAft>
        <a:defRPr sz="5000" kern="1200">
          <a:solidFill>
            <a:schemeClr val="tx2"/>
          </a:solidFill>
          <a:latin typeface="+mj-lt"/>
          <a:ea typeface="+mj-ea"/>
          <a:cs typeface="+mj-cs"/>
        </a:defRPr>
      </a:lvl1pPr>
      <a:lvl2pPr algn="l" rtl="0" fontAlgn="base">
        <a:spcBef>
          <a:spcPct val="0"/>
        </a:spcBef>
        <a:spcAft>
          <a:spcPct val="0"/>
        </a:spcAft>
        <a:defRPr sz="5000">
          <a:solidFill>
            <a:schemeClr val="tx2"/>
          </a:solidFill>
          <a:latin typeface="Calibri" pitchFamily="34" charset="0"/>
        </a:defRPr>
      </a:lvl2pPr>
      <a:lvl3pPr algn="l" rtl="0" fontAlgn="base">
        <a:spcBef>
          <a:spcPct val="0"/>
        </a:spcBef>
        <a:spcAft>
          <a:spcPct val="0"/>
        </a:spcAft>
        <a:defRPr sz="5000">
          <a:solidFill>
            <a:schemeClr val="tx2"/>
          </a:solidFill>
          <a:latin typeface="Calibri" pitchFamily="34" charset="0"/>
        </a:defRPr>
      </a:lvl3pPr>
      <a:lvl4pPr algn="l" rtl="0" fontAlgn="base">
        <a:spcBef>
          <a:spcPct val="0"/>
        </a:spcBef>
        <a:spcAft>
          <a:spcPct val="0"/>
        </a:spcAft>
        <a:defRPr sz="5000">
          <a:solidFill>
            <a:schemeClr val="tx2"/>
          </a:solidFill>
          <a:latin typeface="Calibri" pitchFamily="34" charset="0"/>
        </a:defRPr>
      </a:lvl4pPr>
      <a:lvl5pPr algn="l" rtl="0" fontAlgn="base">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fontAlgn="base">
        <a:spcBef>
          <a:spcPct val="20000"/>
        </a:spcBef>
        <a:spcAft>
          <a:spcPct val="0"/>
        </a:spcAft>
        <a:buClr>
          <a:srgbClr val="0BD0D9"/>
        </a:buClr>
        <a:buSzPct val="95000"/>
        <a:buFont typeface="Wingdings 2"/>
        <a:buChar char=""/>
        <a:defRPr sz="2600" kern="1200">
          <a:solidFill>
            <a:schemeClr val="tx1"/>
          </a:solidFill>
          <a:latin typeface="+mn-lt"/>
          <a:ea typeface="+mn-ea"/>
          <a:cs typeface="+mn-cs"/>
        </a:defRPr>
      </a:lvl1pPr>
      <a:lvl2pPr marL="639763" indent="-246063" algn="l" rtl="0" fontAlgn="base">
        <a:spcBef>
          <a:spcPct val="20000"/>
        </a:spcBef>
        <a:spcAft>
          <a:spcPct val="0"/>
        </a:spcAft>
        <a:buClr>
          <a:schemeClr val="accent1"/>
        </a:buClr>
        <a:buSzPct val="85000"/>
        <a:buFont typeface="Wingdings 2"/>
        <a:buChar char=""/>
        <a:defRPr sz="2400" kern="1200">
          <a:solidFill>
            <a:schemeClr val="tx1"/>
          </a:solidFill>
          <a:latin typeface="+mn-lt"/>
          <a:ea typeface="+mn-ea"/>
          <a:cs typeface="+mn-cs"/>
        </a:defRPr>
      </a:lvl2pPr>
      <a:lvl3pPr marL="914400" indent="-246063" algn="l" rtl="0" fontAlgn="base">
        <a:spcBef>
          <a:spcPct val="20000"/>
        </a:spcBef>
        <a:spcAft>
          <a:spcPct val="0"/>
        </a:spcAft>
        <a:buClr>
          <a:schemeClr val="accent2"/>
        </a:buClr>
        <a:buSzPct val="70000"/>
        <a:buFont typeface="Wingdings 2"/>
        <a:buChar char=""/>
        <a:defRPr sz="2100" kern="1200">
          <a:solidFill>
            <a:schemeClr val="tx1"/>
          </a:solidFill>
          <a:latin typeface="+mn-lt"/>
          <a:ea typeface="+mn-ea"/>
          <a:cs typeface="+mn-cs"/>
        </a:defRPr>
      </a:lvl3pPr>
      <a:lvl4pPr marL="1187450" indent="-209550" algn="l" rtl="0" fontAlgn="base">
        <a:spcBef>
          <a:spcPct val="20000"/>
        </a:spcBef>
        <a:spcAft>
          <a:spcPct val="0"/>
        </a:spcAft>
        <a:buClr>
          <a:srgbClr val="0BD0D9"/>
        </a:buClr>
        <a:buSzPct val="65000"/>
        <a:buFont typeface="Wingdings 2"/>
        <a:buChar char=""/>
        <a:defRPr sz="2000" kern="1200">
          <a:solidFill>
            <a:schemeClr val="tx1"/>
          </a:solidFill>
          <a:latin typeface="+mn-lt"/>
          <a:ea typeface="+mn-ea"/>
          <a:cs typeface="+mn-cs"/>
        </a:defRPr>
      </a:lvl4pPr>
      <a:lvl5pPr marL="1462088" indent="-209550" algn="l" rtl="0" fontAlgn="base">
        <a:spcBef>
          <a:spcPct val="20000"/>
        </a:spcBef>
        <a:spcAft>
          <a:spcPct val="0"/>
        </a:spcAft>
        <a:buClr>
          <a:srgbClr val="10CF9B"/>
        </a:buClr>
        <a:buSzPct val="65000"/>
        <a:buFont typeface="Wingdings 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fontAlgn="auto">
              <a:spcAft>
                <a:spcPts val="0"/>
              </a:spcAft>
              <a:defRPr/>
            </a:pPr>
            <a:r>
              <a:rPr lang="en-US" dirty="0"/>
              <a:t>Data Structure and Algorithms</a:t>
            </a:r>
            <a:br>
              <a:rPr lang="en-US" dirty="0"/>
            </a:br>
            <a:r>
              <a:rPr lang="en-US" dirty="0"/>
              <a:t>--</a:t>
            </a:r>
            <a:r>
              <a:rPr lang="en-US" altLang="zh-CN" dirty="0"/>
              <a:t>Dynamic Programming</a:t>
            </a:r>
            <a:endParaRPr lang="en-US" dirty="0"/>
          </a:p>
        </p:txBody>
      </p:sp>
      <p:sp>
        <p:nvSpPr>
          <p:cNvPr id="14338" name="Subtitle 2"/>
          <p:cNvSpPr>
            <a:spLocks noGrp="1"/>
          </p:cNvSpPr>
          <p:nvPr>
            <p:ph type="subTitle" idx="1"/>
          </p:nvPr>
        </p:nvSpPr>
        <p:spPr>
          <a:xfrm>
            <a:off x="533400" y="3657600"/>
            <a:ext cx="7854950" cy="1752600"/>
          </a:xfrm>
        </p:spPr>
        <p:txBody>
          <a:bodyPr/>
          <a:lstStyle/>
          <a:p>
            <a:pPr marR="0"/>
            <a:r>
              <a:rPr lang="en-US" altLang="zh-CN" dirty="0" err="1"/>
              <a:t>Guangyu</a:t>
            </a:r>
            <a:r>
              <a:rPr lang="en-US" altLang="zh-CN" dirty="0"/>
              <a:t> </a:t>
            </a:r>
            <a:r>
              <a:rPr lang="en-US" altLang="zh-CN" dirty="0" err="1"/>
              <a:t>Zou</a:t>
            </a:r>
            <a:endParaRPr lang="en-US" altLang="zh-CN" dirty="0"/>
          </a:p>
          <a:p>
            <a:pPr marR="0"/>
            <a:r>
              <a:rPr lang="en-US" altLang="zh-CN" dirty="0"/>
              <a:t>Dalian University of Technology</a:t>
            </a:r>
          </a:p>
          <a:p>
            <a:pPr marR="0"/>
            <a:r>
              <a:rPr lang="en-US" altLang="zh-CN" dirty="0"/>
              <a:t>gyzou@dlut.edu.cn</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6200"/>
            <a:ext cx="8229600" cy="1143000"/>
          </a:xfrm>
        </p:spPr>
        <p:txBody>
          <a:bodyPr/>
          <a:lstStyle/>
          <a:p>
            <a:r>
              <a:rPr kumimoji="1" lang="en-US" altLang="zh-CN" dirty="0"/>
              <a:t>Thinking Assignments</a:t>
            </a:r>
            <a:endParaRPr kumimoji="1" lang="zh-CN" altLang="en-US" dirty="0"/>
          </a:p>
        </p:txBody>
      </p:sp>
      <p:sp>
        <p:nvSpPr>
          <p:cNvPr id="3" name="内容占位符 2"/>
          <p:cNvSpPr>
            <a:spLocks noGrp="1"/>
          </p:cNvSpPr>
          <p:nvPr>
            <p:ph idx="1"/>
          </p:nvPr>
        </p:nvSpPr>
        <p:spPr>
          <a:xfrm>
            <a:off x="457200" y="1306513"/>
            <a:ext cx="8229600" cy="4389437"/>
          </a:xfrm>
        </p:spPr>
        <p:txBody>
          <a:bodyPr/>
          <a:lstStyle/>
          <a:p>
            <a:r>
              <a:rPr kumimoji="1" lang="en-US" altLang="zh-CN" dirty="0"/>
              <a:t>What is the max profit if at most two transactions are allowed?</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en-US" altLang="zh-CN" dirty="0"/>
              <a:t>What is the max profit if at most k transactions are allowed?</a:t>
            </a:r>
            <a:endParaRPr kumimoji="1" lang="zh-CN" altLang="en-US" dirty="0"/>
          </a:p>
        </p:txBody>
      </p:sp>
      <p:sp>
        <p:nvSpPr>
          <p:cNvPr id="4" name="矩形 3">
            <a:extLst>
              <a:ext uri="{FF2B5EF4-FFF2-40B4-BE49-F238E27FC236}">
                <a16:creationId xmlns:a16="http://schemas.microsoft.com/office/drawing/2014/main" id="{569587B2-A571-453D-B268-A5300A624459}"/>
              </a:ext>
            </a:extLst>
          </p:cNvPr>
          <p:cNvSpPr/>
          <p:nvPr/>
        </p:nvSpPr>
        <p:spPr>
          <a:xfrm>
            <a:off x="1447800" y="2181285"/>
            <a:ext cx="6629400" cy="3970318"/>
          </a:xfrm>
          <a:prstGeom prst="rect">
            <a:avLst/>
          </a:prstGeom>
        </p:spPr>
        <p:txBody>
          <a:bodyPr wrap="square">
            <a:spAutoFit/>
          </a:bodyPr>
          <a:lstStyle/>
          <a:p>
            <a:r>
              <a:rPr lang="zh-CN" altLang="en-US" dirty="0"/>
              <a:t>public int maxProfit(int[] prices) {</a:t>
            </a:r>
          </a:p>
          <a:p>
            <a:r>
              <a:rPr lang="zh-CN" altLang="en-US" dirty="0"/>
              <a:t>        if (prices.length &lt;= 1)</a:t>
            </a:r>
          </a:p>
          <a:p>
            <a:r>
              <a:rPr lang="zh-CN" altLang="en-US" dirty="0"/>
              <a:t>	    return 0;</a:t>
            </a:r>
          </a:p>
          <a:p>
            <a:r>
              <a:rPr lang="zh-CN" altLang="en-US" dirty="0"/>
              <a:t>        int k = 2;</a:t>
            </a:r>
          </a:p>
          <a:p>
            <a:r>
              <a:rPr lang="zh-CN" altLang="en-US" dirty="0"/>
              <a:t>        int[][] dp = new int[k+1][prices.length];</a:t>
            </a:r>
          </a:p>
          <a:p>
            <a:r>
              <a:rPr lang="zh-CN" altLang="en-US" dirty="0"/>
              <a:t>        for (int i = 1; i &lt;= k; ++i) {</a:t>
            </a:r>
          </a:p>
          <a:p>
            <a:r>
              <a:rPr lang="zh-CN" altLang="en-US" dirty="0"/>
              <a:t>            int tmpMax = dp[i-1][0] - prices[0];</a:t>
            </a:r>
          </a:p>
          <a:p>
            <a:r>
              <a:rPr lang="zh-CN" altLang="en-US" dirty="0"/>
              <a:t>            for (int j = 1; j &lt; prices.length; ++j) {</a:t>
            </a:r>
          </a:p>
          <a:p>
            <a:r>
              <a:rPr lang="zh-CN" altLang="en-US" dirty="0"/>
              <a:t>                dp[i][j] = Math.max(dp[i][j-1], prices[j] + tmpMax);</a:t>
            </a:r>
          </a:p>
          <a:p>
            <a:r>
              <a:rPr lang="zh-CN" altLang="en-US" dirty="0"/>
              <a:t>                tmpMax = Math.max(tmpMax, dp[i-1][j-1]-prices[j]);</a:t>
            </a:r>
          </a:p>
          <a:p>
            <a:r>
              <a:rPr lang="zh-CN" altLang="en-US" dirty="0"/>
              <a:t>            }</a:t>
            </a:r>
          </a:p>
          <a:p>
            <a:r>
              <a:rPr lang="zh-CN" altLang="en-US" dirty="0"/>
              <a:t>        }</a:t>
            </a:r>
          </a:p>
          <a:p>
            <a:r>
              <a:rPr lang="zh-CN" altLang="en-US" dirty="0"/>
              <a:t>        return dp[k][prices.length-1];</a:t>
            </a:r>
          </a:p>
          <a:p>
            <a:r>
              <a:rPr lang="zh-CN" altLang="en-US" dirty="0"/>
              <a:t>    }</a:t>
            </a:r>
          </a:p>
        </p:txBody>
      </p:sp>
    </p:spTree>
    <p:extLst>
      <p:ext uri="{BB962C8B-B14F-4D97-AF65-F5344CB8AC3E}">
        <p14:creationId xmlns:p14="http://schemas.microsoft.com/office/powerpoint/2010/main" val="361502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blinds(horizontal)">
                                      <p:cBhvr>
                                        <p:cTn id="1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Thinking Assignments</a:t>
            </a:r>
            <a:endParaRPr kumimoji="1" lang="zh-CN" altLang="en-US" dirty="0"/>
          </a:p>
        </p:txBody>
      </p:sp>
      <p:sp>
        <p:nvSpPr>
          <p:cNvPr id="3" name="内容占位符 2"/>
          <p:cNvSpPr>
            <a:spLocks noGrp="1"/>
          </p:cNvSpPr>
          <p:nvPr>
            <p:ph idx="1"/>
          </p:nvPr>
        </p:nvSpPr>
        <p:spPr/>
        <p:txBody>
          <a:bodyPr/>
          <a:lstStyle/>
          <a:p>
            <a:r>
              <a:rPr kumimoji="1" lang="en-US" altLang="zh-CN" dirty="0"/>
              <a:t>What is the max profit if as many transactions as possible are allowed?</a:t>
            </a:r>
          </a:p>
        </p:txBody>
      </p:sp>
      <p:sp>
        <p:nvSpPr>
          <p:cNvPr id="4" name="矩形 3">
            <a:extLst>
              <a:ext uri="{FF2B5EF4-FFF2-40B4-BE49-F238E27FC236}">
                <a16:creationId xmlns:a16="http://schemas.microsoft.com/office/drawing/2014/main" id="{AB2742A4-4617-4D1A-81CC-1CA1D8C33B55}"/>
              </a:ext>
            </a:extLst>
          </p:cNvPr>
          <p:cNvSpPr/>
          <p:nvPr/>
        </p:nvSpPr>
        <p:spPr>
          <a:xfrm>
            <a:off x="2286000" y="3081278"/>
            <a:ext cx="4572000" cy="2862322"/>
          </a:xfrm>
          <a:prstGeom prst="rect">
            <a:avLst/>
          </a:prstGeom>
        </p:spPr>
        <p:txBody>
          <a:bodyPr>
            <a:spAutoFit/>
          </a:bodyPr>
          <a:lstStyle/>
          <a:p>
            <a:r>
              <a:rPr lang="zh-CN" altLang="en-US" dirty="0"/>
              <a:t>public int maxProfit(int[] prices) {</a:t>
            </a:r>
          </a:p>
          <a:p>
            <a:r>
              <a:rPr lang="zh-CN" altLang="en-US" dirty="0"/>
              <a:t>        if (prices == null || prices.length &lt;= 1)</a:t>
            </a:r>
          </a:p>
          <a:p>
            <a:r>
              <a:rPr lang="zh-CN" altLang="en-US" dirty="0"/>
              <a:t>            return 0;</a:t>
            </a:r>
          </a:p>
          <a:p>
            <a:r>
              <a:rPr lang="zh-CN" altLang="en-US" dirty="0"/>
              <a:t>        int ret = 0;</a:t>
            </a:r>
          </a:p>
          <a:p>
            <a:r>
              <a:rPr lang="zh-CN" altLang="en-US" dirty="0"/>
              <a:t>        for (int i = 1; i &lt; prices.length; ++i) {</a:t>
            </a:r>
          </a:p>
          <a:p>
            <a:r>
              <a:rPr lang="zh-CN" altLang="en-US" dirty="0"/>
              <a:t>            if (prices[i]-prices[i-1] &gt;= 0)</a:t>
            </a:r>
          </a:p>
          <a:p>
            <a:r>
              <a:rPr lang="zh-CN" altLang="en-US" dirty="0"/>
              <a:t>                ret += prices[i] - prices[i-1];</a:t>
            </a:r>
          </a:p>
          <a:p>
            <a:r>
              <a:rPr lang="zh-CN" altLang="en-US" dirty="0"/>
              <a:t>        }</a:t>
            </a:r>
          </a:p>
          <a:p>
            <a:r>
              <a:rPr lang="zh-CN" altLang="en-US" dirty="0"/>
              <a:t>        return ret;</a:t>
            </a:r>
          </a:p>
          <a:p>
            <a:r>
              <a:rPr lang="zh-CN" altLang="en-US" dirty="0"/>
              <a:t>    }</a:t>
            </a:r>
          </a:p>
        </p:txBody>
      </p:sp>
    </p:spTree>
    <p:extLst>
      <p:ext uri="{BB962C8B-B14F-4D97-AF65-F5344CB8AC3E}">
        <p14:creationId xmlns:p14="http://schemas.microsoft.com/office/powerpoint/2010/main" val="101962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Dynamic Programming</a:t>
            </a:r>
            <a:endParaRPr kumimoji="1" lang="zh-CN" altLang="en-US" dirty="0"/>
          </a:p>
        </p:txBody>
      </p:sp>
      <p:sp>
        <p:nvSpPr>
          <p:cNvPr id="3" name="内容占位符 2"/>
          <p:cNvSpPr>
            <a:spLocks noGrp="1"/>
          </p:cNvSpPr>
          <p:nvPr>
            <p:ph idx="1"/>
          </p:nvPr>
        </p:nvSpPr>
        <p:spPr/>
        <p:txBody>
          <a:bodyPr/>
          <a:lstStyle/>
          <a:p>
            <a:r>
              <a:rPr lang="en-US" altLang="zh-CN" dirty="0"/>
              <a:t>Previous divide-and-conquer algorithms partition the problem into disjoint </a:t>
            </a:r>
            <a:r>
              <a:rPr lang="en-US" altLang="zh-CN" dirty="0" err="1"/>
              <a:t>subproblems</a:t>
            </a:r>
            <a:r>
              <a:rPr lang="en-US" altLang="zh-CN" dirty="0"/>
              <a:t>, solve the </a:t>
            </a:r>
            <a:r>
              <a:rPr lang="en-US" altLang="zh-CN" dirty="0" err="1"/>
              <a:t>subproblems</a:t>
            </a:r>
            <a:r>
              <a:rPr lang="en-US" altLang="zh-CN" dirty="0"/>
              <a:t> recursively, and then combine their solutions to solve the original problem. </a:t>
            </a:r>
          </a:p>
          <a:p>
            <a:r>
              <a:rPr lang="en-US" altLang="zh-CN" dirty="0"/>
              <a:t>In contrast, dynamic programming applies when the </a:t>
            </a:r>
            <a:r>
              <a:rPr lang="en-US" altLang="zh-CN" dirty="0" err="1"/>
              <a:t>subproblems</a:t>
            </a:r>
            <a:r>
              <a:rPr lang="en-US" altLang="zh-CN" dirty="0"/>
              <a:t> overlap—that is, when </a:t>
            </a:r>
            <a:r>
              <a:rPr lang="en-US" altLang="zh-CN" dirty="0" err="1"/>
              <a:t>subproblems</a:t>
            </a:r>
            <a:r>
              <a:rPr lang="en-US" altLang="zh-CN" dirty="0"/>
              <a:t> share </a:t>
            </a:r>
            <a:r>
              <a:rPr lang="en-US" altLang="zh-CN" dirty="0" err="1"/>
              <a:t>subsubproblems</a:t>
            </a:r>
            <a:r>
              <a:rPr lang="en-US" altLang="zh-CN" dirty="0"/>
              <a:t>. </a:t>
            </a:r>
          </a:p>
          <a:p>
            <a:r>
              <a:rPr lang="en-US" altLang="zh-CN" dirty="0"/>
              <a:t>A dynamic-programming algorithm solves each </a:t>
            </a:r>
            <a:r>
              <a:rPr lang="en-US" altLang="zh-CN" dirty="0" err="1"/>
              <a:t>subsubproblem</a:t>
            </a:r>
            <a:r>
              <a:rPr lang="en-US" altLang="zh-CN" dirty="0"/>
              <a:t> just once and then saves its answer in a table, thereby avoiding the work of </a:t>
            </a:r>
            <a:r>
              <a:rPr lang="en-US" altLang="zh-CN" dirty="0" err="1"/>
              <a:t>recomputing</a:t>
            </a:r>
            <a:r>
              <a:rPr lang="en-US" altLang="zh-CN" dirty="0"/>
              <a:t> the answer every time it solves each </a:t>
            </a:r>
            <a:r>
              <a:rPr lang="en-US" altLang="zh-CN" dirty="0" err="1"/>
              <a:t>subsubproblem</a:t>
            </a:r>
            <a:r>
              <a:rPr lang="en-US" altLang="zh-CN" dirty="0"/>
              <a:t>. </a:t>
            </a:r>
          </a:p>
          <a:p>
            <a:endParaRPr kumimoji="1" lang="zh-CN" altLang="en-US" dirty="0"/>
          </a:p>
        </p:txBody>
      </p:sp>
    </p:spTree>
    <p:extLst>
      <p:ext uri="{BB962C8B-B14F-4D97-AF65-F5344CB8AC3E}">
        <p14:creationId xmlns:p14="http://schemas.microsoft.com/office/powerpoint/2010/main" val="151686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Applications of DP</a:t>
            </a:r>
            <a:endParaRPr kumimoji="1" lang="zh-CN" altLang="en-US" dirty="0"/>
          </a:p>
        </p:txBody>
      </p:sp>
      <p:sp>
        <p:nvSpPr>
          <p:cNvPr id="3" name="内容占位符 2"/>
          <p:cNvSpPr>
            <a:spLocks noGrp="1"/>
          </p:cNvSpPr>
          <p:nvPr>
            <p:ph idx="1"/>
          </p:nvPr>
        </p:nvSpPr>
        <p:spPr/>
        <p:txBody>
          <a:bodyPr/>
          <a:lstStyle/>
          <a:p>
            <a:r>
              <a:rPr lang="en-US" altLang="zh-CN" dirty="0"/>
              <a:t>We typically apply dynamic programming to </a:t>
            </a:r>
            <a:r>
              <a:rPr lang="en-US" altLang="zh-CN" b="1" i="1" dirty="0"/>
              <a:t>optimization problems</a:t>
            </a:r>
            <a:r>
              <a:rPr lang="en-US" altLang="zh-CN" dirty="0"/>
              <a:t>. </a:t>
            </a:r>
          </a:p>
          <a:p>
            <a:r>
              <a:rPr lang="en-US" altLang="zh-CN" dirty="0"/>
              <a:t>Such problems can have many possible solutions. Each solution has a value, and we wish to find a solution with the optimal (minimum or maximum) value. </a:t>
            </a:r>
          </a:p>
          <a:p>
            <a:r>
              <a:rPr lang="en-US" altLang="zh-CN" dirty="0"/>
              <a:t>We call such a solution </a:t>
            </a:r>
            <a:r>
              <a:rPr lang="en-US" altLang="zh-CN" i="1" dirty="0"/>
              <a:t>an </a:t>
            </a:r>
            <a:r>
              <a:rPr lang="en-US" altLang="zh-CN" dirty="0"/>
              <a:t>optimal solution to the problem, as opposed to </a:t>
            </a:r>
            <a:r>
              <a:rPr lang="en-US" altLang="zh-CN" i="1" dirty="0"/>
              <a:t>the </a:t>
            </a:r>
            <a:r>
              <a:rPr lang="en-US" altLang="zh-CN" dirty="0"/>
              <a:t>optimal solution, since there may be several solutions that achieve the optimal value. </a:t>
            </a:r>
          </a:p>
        </p:txBody>
      </p:sp>
    </p:spTree>
    <p:extLst>
      <p:ext uri="{BB962C8B-B14F-4D97-AF65-F5344CB8AC3E}">
        <p14:creationId xmlns:p14="http://schemas.microsoft.com/office/powerpoint/2010/main" val="167115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Four steps </a:t>
            </a:r>
            <a:endParaRPr kumimoji="1" lang="zh-CN" altLang="en-US" dirty="0"/>
          </a:p>
        </p:txBody>
      </p:sp>
      <p:sp>
        <p:nvSpPr>
          <p:cNvPr id="3" name="内容占位符 2"/>
          <p:cNvSpPr>
            <a:spLocks noGrp="1"/>
          </p:cNvSpPr>
          <p:nvPr>
            <p:ph idx="1"/>
          </p:nvPr>
        </p:nvSpPr>
        <p:spPr/>
        <p:txBody>
          <a:bodyPr/>
          <a:lstStyle/>
          <a:p>
            <a:r>
              <a:rPr lang="en-US" altLang="zh-CN" dirty="0"/>
              <a:t>Characterize the structure of an optimal solution.</a:t>
            </a:r>
          </a:p>
          <a:p>
            <a:r>
              <a:rPr lang="en-US" altLang="zh-CN" dirty="0"/>
              <a:t>Recursively define the value of an optimal solution.</a:t>
            </a:r>
          </a:p>
          <a:p>
            <a:r>
              <a:rPr lang="en-US" altLang="zh-CN" dirty="0"/>
              <a:t>Compute the value of an optimal solution, typically in a bottom-up fashion.</a:t>
            </a:r>
          </a:p>
          <a:p>
            <a:r>
              <a:rPr lang="en-US" altLang="zh-CN" dirty="0"/>
              <a:t>Construct an optimal solution from computed information. </a:t>
            </a:r>
          </a:p>
          <a:p>
            <a:endParaRPr kumimoji="1" lang="zh-CN" altLang="en-US" dirty="0"/>
          </a:p>
        </p:txBody>
      </p:sp>
    </p:spTree>
    <p:extLst>
      <p:ext uri="{BB962C8B-B14F-4D97-AF65-F5344CB8AC3E}">
        <p14:creationId xmlns:p14="http://schemas.microsoft.com/office/powerpoint/2010/main" val="3490607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Climbing Stairs </a:t>
            </a:r>
            <a:r>
              <a:rPr lang="mr-IN" dirty="0"/>
              <a:t>–</a:t>
            </a:r>
            <a:r>
              <a:rPr lang="en-US" dirty="0"/>
              <a:t> </a:t>
            </a:r>
            <a:r>
              <a:rPr lang="en-US" dirty="0" err="1"/>
              <a:t>leetcode.com</a:t>
            </a:r>
            <a:endParaRPr lang="en-US" dirty="0"/>
          </a:p>
        </p:txBody>
      </p:sp>
      <p:sp>
        <p:nvSpPr>
          <p:cNvPr id="3" name="Content Placeholder 2"/>
          <p:cNvSpPr>
            <a:spLocks noGrp="1"/>
          </p:cNvSpPr>
          <p:nvPr>
            <p:ph idx="1"/>
          </p:nvPr>
        </p:nvSpPr>
        <p:spPr>
          <a:xfrm>
            <a:off x="457200" y="1935163"/>
            <a:ext cx="8229600" cy="1798637"/>
          </a:xfrm>
        </p:spPr>
        <p:txBody>
          <a:bodyPr/>
          <a:lstStyle/>
          <a:p>
            <a:r>
              <a:rPr lang="en-US" dirty="0"/>
              <a:t>You are climbing a stair case. It takes n steps to reach to the top.</a:t>
            </a:r>
          </a:p>
          <a:p>
            <a:r>
              <a:rPr lang="en-US" dirty="0"/>
              <a:t>Each time you can either climb 1 or 2 steps. In how many distinct ways can you climb to the top?</a:t>
            </a:r>
          </a:p>
        </p:txBody>
      </p:sp>
      <p:pic>
        <p:nvPicPr>
          <p:cNvPr id="4" name="Picture 3"/>
          <p:cNvPicPr>
            <a:picLocks noChangeAspect="1"/>
          </p:cNvPicPr>
          <p:nvPr/>
        </p:nvPicPr>
        <p:blipFill>
          <a:blip r:embed="rId2"/>
          <a:stretch>
            <a:fillRect/>
          </a:stretch>
        </p:blipFill>
        <p:spPr>
          <a:xfrm>
            <a:off x="457200" y="3821113"/>
            <a:ext cx="2882900" cy="292100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099300061"/>
              </p:ext>
            </p:extLst>
          </p:nvPr>
        </p:nvGraphicFramePr>
        <p:xfrm>
          <a:off x="2895600" y="5715000"/>
          <a:ext cx="6096000" cy="3708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4398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Thinking Assignments</a:t>
            </a:r>
            <a:endParaRPr kumimoji="1" lang="zh-CN" altLang="en-US" dirty="0"/>
          </a:p>
        </p:txBody>
      </p:sp>
      <p:sp>
        <p:nvSpPr>
          <p:cNvPr id="3" name="内容占位符 2"/>
          <p:cNvSpPr>
            <a:spLocks noGrp="1"/>
          </p:cNvSpPr>
          <p:nvPr>
            <p:ph idx="1"/>
          </p:nvPr>
        </p:nvSpPr>
        <p:spPr/>
        <p:txBody>
          <a:bodyPr/>
          <a:lstStyle/>
          <a:p>
            <a:r>
              <a:rPr kumimoji="1" lang="en-US" altLang="zh-CN" dirty="0"/>
              <a:t>What if</a:t>
            </a:r>
            <a:r>
              <a:rPr kumimoji="1" lang="zh-CN" altLang="en-US" dirty="0"/>
              <a:t> </a:t>
            </a:r>
            <a:r>
              <a:rPr kumimoji="1" lang="en-US" altLang="zh-CN" dirty="0"/>
              <a:t>you can climb up to 3 steps each time?</a:t>
            </a:r>
            <a:endParaRPr kumimoji="1" lang="zh-CN" altLang="en-US" dirty="0"/>
          </a:p>
        </p:txBody>
      </p:sp>
      <p:sp>
        <p:nvSpPr>
          <p:cNvPr id="4" name="矩形 3">
            <a:extLst>
              <a:ext uri="{FF2B5EF4-FFF2-40B4-BE49-F238E27FC236}">
                <a16:creationId xmlns:a16="http://schemas.microsoft.com/office/drawing/2014/main" id="{4847ABB5-5C9F-4C95-B666-EE44A3F1911E}"/>
              </a:ext>
            </a:extLst>
          </p:cNvPr>
          <p:cNvSpPr/>
          <p:nvPr/>
        </p:nvSpPr>
        <p:spPr>
          <a:xfrm>
            <a:off x="1828800" y="3124200"/>
            <a:ext cx="3076483" cy="461665"/>
          </a:xfrm>
          <a:prstGeom prst="rect">
            <a:avLst/>
          </a:prstGeom>
        </p:spPr>
        <p:txBody>
          <a:bodyPr wrap="none">
            <a:spAutoFit/>
          </a:bodyPr>
          <a:lstStyle/>
          <a:p>
            <a:r>
              <a:rPr lang="zh-CN" altLang="en-US" sz="2400" dirty="0"/>
              <a:t>int </a:t>
            </a:r>
            <a:r>
              <a:rPr lang="en-US" altLang="zh-CN" sz="2400" dirty="0" err="1"/>
              <a:t>climbStairs</a:t>
            </a:r>
            <a:r>
              <a:rPr lang="zh-CN" altLang="en-US" sz="2400" dirty="0"/>
              <a:t>(</a:t>
            </a:r>
            <a:r>
              <a:rPr lang="en-US" altLang="zh-CN" sz="2400" dirty="0"/>
              <a:t>int n</a:t>
            </a:r>
            <a:r>
              <a:rPr lang="zh-CN" altLang="en-US" sz="2400" dirty="0"/>
              <a:t>) </a:t>
            </a:r>
          </a:p>
        </p:txBody>
      </p:sp>
    </p:spTree>
    <p:extLst>
      <p:ext uri="{BB962C8B-B14F-4D97-AF65-F5344CB8AC3E}">
        <p14:creationId xmlns:p14="http://schemas.microsoft.com/office/powerpoint/2010/main" val="21773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Unique Paths</a:t>
            </a:r>
            <a:r>
              <a:rPr lang="mr-IN" dirty="0"/>
              <a:t> –</a:t>
            </a:r>
            <a:r>
              <a:rPr lang="en-US" dirty="0"/>
              <a:t> </a:t>
            </a:r>
            <a:r>
              <a:rPr lang="en-US" dirty="0" err="1"/>
              <a:t>leetcode.com</a:t>
            </a:r>
            <a:endParaRPr lang="en-US" dirty="0"/>
          </a:p>
        </p:txBody>
      </p:sp>
      <p:sp>
        <p:nvSpPr>
          <p:cNvPr id="3" name="Content Placeholder 2"/>
          <p:cNvSpPr>
            <a:spLocks noGrp="1"/>
          </p:cNvSpPr>
          <p:nvPr>
            <p:ph idx="1"/>
          </p:nvPr>
        </p:nvSpPr>
        <p:spPr>
          <a:xfrm>
            <a:off x="457200" y="1295400"/>
            <a:ext cx="8229600" cy="4389437"/>
          </a:xfrm>
        </p:spPr>
        <p:txBody>
          <a:bodyPr/>
          <a:lstStyle/>
          <a:p>
            <a:r>
              <a:rPr lang="en-US" dirty="0"/>
              <a:t>A robot is located at the top-left corner of a </a:t>
            </a:r>
            <a:r>
              <a:rPr lang="en-US" i="1" dirty="0"/>
              <a:t>m</a:t>
            </a:r>
            <a:r>
              <a:rPr lang="en-US" dirty="0"/>
              <a:t> x </a:t>
            </a:r>
            <a:r>
              <a:rPr lang="en-US" i="1" dirty="0"/>
              <a:t>n</a:t>
            </a:r>
            <a:r>
              <a:rPr lang="en-US" dirty="0"/>
              <a:t> grid (marked 'Start' in the diagram below).</a:t>
            </a:r>
          </a:p>
          <a:p>
            <a:r>
              <a:rPr lang="en-US" dirty="0"/>
              <a:t>The robot can only move either down or right at any point in time. The robot is trying to reach the bottom-right corner of the grid (marked 'Finish' in the diagram below).</a:t>
            </a:r>
          </a:p>
          <a:p>
            <a:r>
              <a:rPr lang="en-US" dirty="0"/>
              <a:t>How many possible unique paths are there?</a:t>
            </a:r>
          </a:p>
        </p:txBody>
      </p:sp>
      <p:pic>
        <p:nvPicPr>
          <p:cNvPr id="4" name="Picture 3"/>
          <p:cNvPicPr>
            <a:picLocks noChangeAspect="1"/>
          </p:cNvPicPr>
          <p:nvPr/>
        </p:nvPicPr>
        <p:blipFill>
          <a:blip r:embed="rId2"/>
          <a:stretch>
            <a:fillRect/>
          </a:stretch>
        </p:blipFill>
        <p:spPr>
          <a:xfrm>
            <a:off x="2032000" y="4267200"/>
            <a:ext cx="5080000" cy="2324100"/>
          </a:xfrm>
          <a:prstGeom prst="rect">
            <a:avLst/>
          </a:prstGeom>
        </p:spPr>
      </p:pic>
    </p:spTree>
    <p:extLst>
      <p:ext uri="{BB962C8B-B14F-4D97-AF65-F5344CB8AC3E}">
        <p14:creationId xmlns:p14="http://schemas.microsoft.com/office/powerpoint/2010/main" val="924354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Unique Paths II</a:t>
            </a:r>
            <a:r>
              <a:rPr lang="mr-IN" dirty="0"/>
              <a:t> –</a:t>
            </a:r>
            <a:r>
              <a:rPr lang="en-US" dirty="0"/>
              <a:t> </a:t>
            </a:r>
            <a:r>
              <a:rPr lang="en-US" dirty="0" err="1"/>
              <a:t>leetcode.com</a:t>
            </a:r>
            <a:endParaRPr lang="en-US" dirty="0"/>
          </a:p>
        </p:txBody>
      </p:sp>
      <p:sp>
        <p:nvSpPr>
          <p:cNvPr id="3" name="Content Placeholder 2"/>
          <p:cNvSpPr>
            <a:spLocks noGrp="1"/>
          </p:cNvSpPr>
          <p:nvPr>
            <p:ph idx="1"/>
          </p:nvPr>
        </p:nvSpPr>
        <p:spPr>
          <a:xfrm>
            <a:off x="457200" y="1935163"/>
            <a:ext cx="8229600" cy="1874837"/>
          </a:xfrm>
        </p:spPr>
        <p:txBody>
          <a:bodyPr/>
          <a:lstStyle/>
          <a:p>
            <a:r>
              <a:rPr lang="en-US" dirty="0"/>
              <a:t>Now consider if some obstacles are added to the grids. How many unique paths would there be?</a:t>
            </a:r>
          </a:p>
          <a:p>
            <a:r>
              <a:rPr lang="en-US" dirty="0"/>
              <a:t>An obstacle and empty space is marked as 1 and 0 respectively in the grid.</a:t>
            </a:r>
          </a:p>
        </p:txBody>
      </p:sp>
      <p:sp>
        <p:nvSpPr>
          <p:cNvPr id="4" name="Rectangle 3"/>
          <p:cNvSpPr/>
          <p:nvPr/>
        </p:nvSpPr>
        <p:spPr>
          <a:xfrm>
            <a:off x="838200" y="4114800"/>
            <a:ext cx="4572000" cy="2246769"/>
          </a:xfrm>
          <a:prstGeom prst="rect">
            <a:avLst/>
          </a:prstGeom>
        </p:spPr>
        <p:txBody>
          <a:bodyPr>
            <a:spAutoFit/>
          </a:bodyPr>
          <a:lstStyle/>
          <a:p>
            <a:r>
              <a:rPr lang="mr-IN" sz="2800" dirty="0">
                <a:solidFill>
                  <a:srgbClr val="262626"/>
                </a:solidFill>
                <a:latin typeface="Menlo-Regular" charset="0"/>
              </a:rPr>
              <a:t>[</a:t>
            </a:r>
          </a:p>
          <a:p>
            <a:r>
              <a:rPr lang="mr-IN" sz="2800" dirty="0">
                <a:solidFill>
                  <a:srgbClr val="262626"/>
                </a:solidFill>
                <a:latin typeface="Menlo-Regular" charset="0"/>
              </a:rPr>
              <a:t>  [0,0,0],</a:t>
            </a:r>
          </a:p>
          <a:p>
            <a:r>
              <a:rPr lang="mr-IN" sz="2800" dirty="0">
                <a:solidFill>
                  <a:srgbClr val="262626"/>
                </a:solidFill>
                <a:latin typeface="Menlo-Regular" charset="0"/>
              </a:rPr>
              <a:t>  [0,1,0],</a:t>
            </a:r>
          </a:p>
          <a:p>
            <a:r>
              <a:rPr lang="mr-IN" sz="2800" dirty="0">
                <a:solidFill>
                  <a:srgbClr val="262626"/>
                </a:solidFill>
                <a:latin typeface="Menlo-Regular" charset="0"/>
              </a:rPr>
              <a:t>  [0,0,0]</a:t>
            </a:r>
          </a:p>
          <a:p>
            <a:r>
              <a:rPr lang="mr-IN" sz="2800" dirty="0">
                <a:solidFill>
                  <a:srgbClr val="262626"/>
                </a:solidFill>
                <a:latin typeface="Menlo-Regular" charset="0"/>
              </a:rPr>
              <a:t>]</a:t>
            </a:r>
            <a:endParaRPr lang="en-US" sz="2800" dirty="0"/>
          </a:p>
        </p:txBody>
      </p:sp>
      <p:sp>
        <p:nvSpPr>
          <p:cNvPr id="5" name="文本框 4">
            <a:extLst>
              <a:ext uri="{FF2B5EF4-FFF2-40B4-BE49-F238E27FC236}">
                <a16:creationId xmlns:a16="http://schemas.microsoft.com/office/drawing/2014/main" id="{0A9CCAFE-7C1B-499E-9E13-DFF0BEE0D6E7}"/>
              </a:ext>
            </a:extLst>
          </p:cNvPr>
          <p:cNvSpPr txBox="1"/>
          <p:nvPr/>
        </p:nvSpPr>
        <p:spPr>
          <a:xfrm>
            <a:off x="3048000" y="5715000"/>
            <a:ext cx="1219200" cy="369332"/>
          </a:xfrm>
          <a:prstGeom prst="rect">
            <a:avLst/>
          </a:prstGeom>
          <a:noFill/>
        </p:spPr>
        <p:txBody>
          <a:bodyPr wrap="square" rtlCol="0">
            <a:spAutoFit/>
          </a:bodyPr>
          <a:lstStyle/>
          <a:p>
            <a:r>
              <a:rPr lang="en-US" altLang="zh-CN" dirty="0"/>
              <a:t>In place?</a:t>
            </a:r>
            <a:endParaRPr lang="zh-CN" altLang="en-US" dirty="0"/>
          </a:p>
        </p:txBody>
      </p:sp>
    </p:spTree>
    <p:extLst>
      <p:ext uri="{BB962C8B-B14F-4D97-AF65-F5344CB8AC3E}">
        <p14:creationId xmlns:p14="http://schemas.microsoft.com/office/powerpoint/2010/main" val="55781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Dungeon Game</a:t>
            </a:r>
            <a:r>
              <a:rPr lang="mr-IN" dirty="0"/>
              <a:t> –</a:t>
            </a:r>
            <a:r>
              <a:rPr lang="en-US" dirty="0"/>
              <a:t> </a:t>
            </a:r>
            <a:r>
              <a:rPr lang="en-US" dirty="0" err="1"/>
              <a:t>leetcode.com</a:t>
            </a:r>
            <a:endParaRPr lang="en-US" dirty="0"/>
          </a:p>
        </p:txBody>
      </p:sp>
      <p:sp>
        <p:nvSpPr>
          <p:cNvPr id="3" name="Content Placeholder 2"/>
          <p:cNvSpPr>
            <a:spLocks noGrp="1"/>
          </p:cNvSpPr>
          <p:nvPr>
            <p:ph idx="1"/>
          </p:nvPr>
        </p:nvSpPr>
        <p:spPr>
          <a:xfrm>
            <a:off x="228600" y="1956934"/>
            <a:ext cx="4648200" cy="4389437"/>
          </a:xfrm>
        </p:spPr>
        <p:txBody>
          <a:bodyPr/>
          <a:lstStyle/>
          <a:p>
            <a:r>
              <a:rPr lang="en-US" dirty="0"/>
              <a:t>The demons had captured the princess (</a:t>
            </a:r>
            <a:r>
              <a:rPr lang="en-US" b="1" dirty="0"/>
              <a:t>P</a:t>
            </a:r>
            <a:r>
              <a:rPr lang="en-US" dirty="0"/>
              <a:t>) and imprisoned her in the bottom-right corner of a dungeon. The dungeon consists of M x N rooms laid out in a 2D grid. Our valiant knight (</a:t>
            </a:r>
            <a:r>
              <a:rPr lang="en-US" b="1" dirty="0"/>
              <a:t>K</a:t>
            </a:r>
            <a:r>
              <a:rPr lang="en-US" dirty="0"/>
              <a:t>) was initially positioned in the top-left room and must fight his way through the dungeon to rescue the princess.</a:t>
            </a:r>
          </a:p>
        </p:txBody>
      </p:sp>
      <p:pic>
        <p:nvPicPr>
          <p:cNvPr id="6" name="Picture 5"/>
          <p:cNvPicPr>
            <a:picLocks noChangeAspect="1"/>
          </p:cNvPicPr>
          <p:nvPr/>
        </p:nvPicPr>
        <p:blipFill>
          <a:blip r:embed="rId2"/>
          <a:stretch>
            <a:fillRect/>
          </a:stretch>
        </p:blipFill>
        <p:spPr>
          <a:xfrm>
            <a:off x="4675510" y="1956934"/>
            <a:ext cx="4468490" cy="3289496"/>
          </a:xfrm>
          <a:prstGeom prst="rect">
            <a:avLst/>
          </a:prstGeom>
        </p:spPr>
      </p:pic>
    </p:spTree>
    <p:extLst>
      <p:ext uri="{BB962C8B-B14F-4D97-AF65-F5344CB8AC3E}">
        <p14:creationId xmlns:p14="http://schemas.microsoft.com/office/powerpoint/2010/main" val="1965002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p:cNvSpPr>
          <p:nvPr>
            <p:ph type="title"/>
          </p:nvPr>
        </p:nvSpPr>
        <p:spPr/>
        <p:txBody>
          <a:bodyPr/>
          <a:lstStyle/>
          <a:p>
            <a:r>
              <a:rPr lang="en-US" altLang="zh-CN"/>
              <a:t>Outline</a:t>
            </a:r>
            <a:endParaRPr lang="zh-CN" altLang="en-US" dirty="0"/>
          </a:p>
        </p:txBody>
      </p:sp>
      <p:sp>
        <p:nvSpPr>
          <p:cNvPr id="15362" name="内容占位符 2"/>
          <p:cNvSpPr>
            <a:spLocks noGrp="1"/>
          </p:cNvSpPr>
          <p:nvPr>
            <p:ph idx="1"/>
          </p:nvPr>
        </p:nvSpPr>
        <p:spPr/>
        <p:txBody>
          <a:bodyPr/>
          <a:lstStyle/>
          <a:p>
            <a:r>
              <a:rPr lang="en-US" altLang="zh-CN" dirty="0"/>
              <a:t>Maximum </a:t>
            </a:r>
            <a:r>
              <a:rPr lang="en-US" altLang="zh-CN" dirty="0" err="1"/>
              <a:t>Subarray</a:t>
            </a:r>
            <a:endParaRPr lang="en-US" altLang="zh-CN" dirty="0"/>
          </a:p>
          <a:p>
            <a:r>
              <a:rPr lang="en-US" altLang="zh-CN" dirty="0"/>
              <a:t>Rod Cutting</a:t>
            </a:r>
          </a:p>
          <a:p>
            <a:r>
              <a:rPr lang="en-US" altLang="zh-CN" dirty="0"/>
              <a:t>Dynamic Programming</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Dungeon Game</a:t>
            </a:r>
          </a:p>
        </p:txBody>
      </p:sp>
      <p:sp>
        <p:nvSpPr>
          <p:cNvPr id="3" name="Content Placeholder 2"/>
          <p:cNvSpPr>
            <a:spLocks noGrp="1"/>
          </p:cNvSpPr>
          <p:nvPr>
            <p:ph idx="1"/>
          </p:nvPr>
        </p:nvSpPr>
        <p:spPr/>
        <p:txBody>
          <a:bodyPr/>
          <a:lstStyle/>
          <a:p>
            <a:r>
              <a:rPr lang="en-US" dirty="0"/>
              <a:t>The knight has an initial health point represented by a positive integer. If at any point his health point drops to 0 or below, he dies immediately.</a:t>
            </a:r>
          </a:p>
          <a:p>
            <a:r>
              <a:rPr lang="en-US" dirty="0"/>
              <a:t>Some of the rooms are guarded by demons, so the knight loses health (</a:t>
            </a:r>
            <a:r>
              <a:rPr lang="en-US" i="1" dirty="0"/>
              <a:t>negative</a:t>
            </a:r>
            <a:r>
              <a:rPr lang="en-US" dirty="0"/>
              <a:t> integers) upon entering these rooms; other rooms are either empty (</a:t>
            </a:r>
            <a:r>
              <a:rPr lang="en-US" i="1" dirty="0"/>
              <a:t>0's</a:t>
            </a:r>
            <a:r>
              <a:rPr lang="en-US" dirty="0"/>
              <a:t>) or contain magic orbs that increase the knight's health (</a:t>
            </a:r>
            <a:r>
              <a:rPr lang="en-US" i="1" dirty="0"/>
              <a:t>positive</a:t>
            </a:r>
            <a:r>
              <a:rPr lang="en-US" dirty="0"/>
              <a:t> integers).</a:t>
            </a:r>
          </a:p>
          <a:p>
            <a:r>
              <a:rPr lang="en-US" dirty="0"/>
              <a:t>In order to reach the princess as quickly as possible, the knight decides to move only rightward or downward in each step.</a:t>
            </a:r>
          </a:p>
        </p:txBody>
      </p:sp>
    </p:spTree>
    <p:extLst>
      <p:ext uri="{BB962C8B-B14F-4D97-AF65-F5344CB8AC3E}">
        <p14:creationId xmlns:p14="http://schemas.microsoft.com/office/powerpoint/2010/main" val="619874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Dungeon Game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2031999"/>
            <a:ext cx="4356100" cy="4375991"/>
          </a:xfrm>
          <a:prstGeom prst="rect">
            <a:avLst/>
          </a:prstGeom>
        </p:spPr>
      </p:pic>
    </p:spTree>
    <p:extLst>
      <p:ext uri="{BB962C8B-B14F-4D97-AF65-F5344CB8AC3E}">
        <p14:creationId xmlns:p14="http://schemas.microsoft.com/office/powerpoint/2010/main" val="1972553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AF7D9F-C875-2A45-9E58-378C77CB9B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0" y="666750"/>
            <a:ext cx="8343900" cy="5524500"/>
          </a:xfrm>
          <a:prstGeom prst="rect">
            <a:avLst/>
          </a:prstGeom>
        </p:spPr>
      </p:pic>
    </p:spTree>
    <p:extLst>
      <p:ext uri="{BB962C8B-B14F-4D97-AF65-F5344CB8AC3E}">
        <p14:creationId xmlns:p14="http://schemas.microsoft.com/office/powerpoint/2010/main" val="3604492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Rod cutting </a:t>
            </a:r>
            <a:endParaRPr kumimoji="1" lang="zh-CN" altLang="en-US" dirty="0"/>
          </a:p>
        </p:txBody>
      </p:sp>
      <p:sp>
        <p:nvSpPr>
          <p:cNvPr id="3" name="内容占位符 2"/>
          <p:cNvSpPr>
            <a:spLocks noGrp="1"/>
          </p:cNvSpPr>
          <p:nvPr>
            <p:ph idx="1"/>
          </p:nvPr>
        </p:nvSpPr>
        <p:spPr/>
        <p:txBody>
          <a:bodyPr/>
          <a:lstStyle/>
          <a:p>
            <a:r>
              <a:rPr lang="en-US" altLang="zh-CN" dirty="0"/>
              <a:t>The </a:t>
            </a:r>
            <a:r>
              <a:rPr lang="en-US" altLang="zh-CN" b="1" i="1" dirty="0"/>
              <a:t>rod-cutting problem </a:t>
            </a:r>
            <a:r>
              <a:rPr lang="en-US" altLang="zh-CN" dirty="0"/>
              <a:t>is the following. Given a rod of length n inches and a table of prices p</a:t>
            </a:r>
            <a:r>
              <a:rPr lang="en-US" altLang="zh-CN" baseline="-25000" dirty="0"/>
              <a:t>i</a:t>
            </a:r>
            <a:r>
              <a:rPr lang="en-US" altLang="zh-CN" dirty="0"/>
              <a:t> for </a:t>
            </a:r>
            <a:r>
              <a:rPr lang="en-US" altLang="zh-CN" dirty="0" err="1"/>
              <a:t>i</a:t>
            </a:r>
            <a:r>
              <a:rPr lang="en-US" altLang="zh-CN" dirty="0"/>
              <a:t> = 1, 2, ……, n, determine the maximum revenue </a:t>
            </a:r>
            <a:r>
              <a:rPr lang="en-US" altLang="zh-CN" dirty="0" err="1"/>
              <a:t>r</a:t>
            </a:r>
            <a:r>
              <a:rPr lang="en-US" altLang="zh-CN" baseline="-25000" dirty="0" err="1"/>
              <a:t>n</a:t>
            </a:r>
            <a:r>
              <a:rPr lang="en-US" altLang="zh-CN" dirty="0"/>
              <a:t> obtainable by cutting up the rod and selling the pieces. </a:t>
            </a:r>
          </a:p>
          <a:p>
            <a:endParaRPr kumimoji="1" lang="zh-CN" altLang="en-US" dirty="0"/>
          </a:p>
        </p:txBody>
      </p:sp>
      <p:pic>
        <p:nvPicPr>
          <p:cNvPr id="4" name="图片 3" descr="Screen Shot 2015-05-13 at 6.47.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4191000"/>
            <a:ext cx="7859486" cy="914400"/>
          </a:xfrm>
          <a:prstGeom prst="rect">
            <a:avLst/>
          </a:prstGeom>
        </p:spPr>
      </p:pic>
    </p:spTree>
    <p:extLst>
      <p:ext uri="{BB962C8B-B14F-4D97-AF65-F5344CB8AC3E}">
        <p14:creationId xmlns:p14="http://schemas.microsoft.com/office/powerpoint/2010/main" val="3426449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Example</a:t>
            </a:r>
            <a:endParaRPr kumimoji="1" lang="zh-CN" altLang="en-US" dirty="0"/>
          </a:p>
        </p:txBody>
      </p:sp>
      <p:sp>
        <p:nvSpPr>
          <p:cNvPr id="3" name="内容占位符 2"/>
          <p:cNvSpPr>
            <a:spLocks noGrp="1"/>
          </p:cNvSpPr>
          <p:nvPr>
            <p:ph idx="1"/>
          </p:nvPr>
        </p:nvSpPr>
        <p:spPr/>
        <p:txBody>
          <a:bodyPr/>
          <a:lstStyle/>
          <a:p>
            <a:r>
              <a:rPr lang="en-US" altLang="zh-CN" dirty="0"/>
              <a:t>The 8 possible ways of cutting up a rod of length 4. </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How many ways to cut a rod of length n?</a:t>
            </a:r>
          </a:p>
          <a:p>
            <a:endParaRPr kumimoji="1" lang="zh-CN" altLang="en-US" dirty="0"/>
          </a:p>
        </p:txBody>
      </p:sp>
      <p:pic>
        <p:nvPicPr>
          <p:cNvPr id="4" name="图片 3" descr="Screen Shot 2015-05-13 at 6.53.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667000"/>
            <a:ext cx="8597900" cy="2463800"/>
          </a:xfrm>
          <a:prstGeom prst="rect">
            <a:avLst/>
          </a:prstGeom>
        </p:spPr>
      </p:pic>
      <p:sp>
        <p:nvSpPr>
          <p:cNvPr id="5" name="文本框 4"/>
          <p:cNvSpPr txBox="1"/>
          <p:nvPr/>
        </p:nvSpPr>
        <p:spPr>
          <a:xfrm>
            <a:off x="6934200" y="5867400"/>
            <a:ext cx="838200" cy="523220"/>
          </a:xfrm>
          <a:prstGeom prst="rect">
            <a:avLst/>
          </a:prstGeom>
          <a:noFill/>
        </p:spPr>
        <p:txBody>
          <a:bodyPr wrap="square" rtlCol="0">
            <a:spAutoFit/>
          </a:bodyPr>
          <a:lstStyle/>
          <a:p>
            <a:r>
              <a:rPr kumimoji="1" lang="en-US" altLang="zh-CN" sz="2800" dirty="0">
                <a:solidFill>
                  <a:srgbClr val="FF0000"/>
                </a:solidFill>
              </a:rPr>
              <a:t>2</a:t>
            </a:r>
            <a:r>
              <a:rPr kumimoji="1" lang="en-US" altLang="zh-CN" sz="2800" baseline="30000" dirty="0">
                <a:solidFill>
                  <a:srgbClr val="FF0000"/>
                </a:solidFill>
              </a:rPr>
              <a:t>n-1</a:t>
            </a:r>
            <a:endParaRPr kumimoji="1" lang="zh-CN" altLang="en-US" sz="2800" baseline="30000" dirty="0">
              <a:solidFill>
                <a:srgbClr val="FF0000"/>
              </a:solidFill>
            </a:endParaRPr>
          </a:p>
        </p:txBody>
      </p:sp>
      <p:sp>
        <p:nvSpPr>
          <p:cNvPr id="6" name="矩形 5"/>
          <p:cNvSpPr/>
          <p:nvPr/>
        </p:nvSpPr>
        <p:spPr>
          <a:xfrm>
            <a:off x="609600" y="2590800"/>
            <a:ext cx="1524000" cy="1143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2743200" y="2590800"/>
            <a:ext cx="1524000" cy="1143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4953000" y="2590800"/>
            <a:ext cx="1524000" cy="1143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7162800" y="2667000"/>
            <a:ext cx="1524000" cy="1143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457200" y="3886200"/>
            <a:ext cx="1752600" cy="1143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2667000" y="3886200"/>
            <a:ext cx="1752600" cy="1143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4876800" y="4038600"/>
            <a:ext cx="1752600" cy="1143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6934200" y="4038600"/>
            <a:ext cx="1981200" cy="1143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3301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0" nodeType="clickEffect">
                                  <p:stCondLst>
                                    <p:cond delay="0"/>
                                  </p:stCondLst>
                                  <p:childTnLst>
                                    <p:animEffect transition="out" filter="checkerboard(across)">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grpId="0" nodeType="clickEffect">
                                  <p:stCondLst>
                                    <p:cond delay="0"/>
                                  </p:stCondLst>
                                  <p:childTnLst>
                                    <p:animEffect transition="out" filter="checkerboard(across)">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5" presetClass="exit" presetSubtype="10" fill="hold" grpId="0" nodeType="clickEffect">
                                  <p:stCondLst>
                                    <p:cond delay="0"/>
                                  </p:stCondLst>
                                  <p:childTnLst>
                                    <p:animEffect transition="out" filter="checkerboard(across)">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5" presetClass="exit" presetSubtype="10" fill="hold" grpId="0" nodeType="clickEffect">
                                  <p:stCondLst>
                                    <p:cond delay="0"/>
                                  </p:stCondLst>
                                  <p:childTnLst>
                                    <p:animEffect transition="out" filter="checkerboard(across)">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5" presetClass="exit" presetSubtype="10" fill="hold" grpId="0" nodeType="clickEffect">
                                  <p:stCondLst>
                                    <p:cond delay="0"/>
                                  </p:stCondLst>
                                  <p:childTnLst>
                                    <p:animEffect transition="out" filter="checkerboard(across)">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5" presetClass="exit" presetSubtype="10" fill="hold" grpId="0" nodeType="clickEffect">
                                  <p:stCondLst>
                                    <p:cond delay="0"/>
                                  </p:stCondLst>
                                  <p:childTnLst>
                                    <p:animEffect transition="out" filter="checkerboard(across)">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5" presetClass="exit" presetSubtype="10" fill="hold" grpId="0" nodeType="clickEffect">
                                  <p:stCondLst>
                                    <p:cond delay="0"/>
                                  </p:stCondLst>
                                  <p:childTnLst>
                                    <p:animEffect transition="out" filter="checkerboard(across)">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6" presetClass="entr" presetSubtype="0"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down)">
                                      <p:cBhvr>
                                        <p:cTn id="52" dur="580">
                                          <p:stCondLst>
                                            <p:cond delay="0"/>
                                          </p:stCondLst>
                                        </p:cTn>
                                        <p:tgtEl>
                                          <p:spTgt spid="5"/>
                                        </p:tgtEl>
                                      </p:cBhvr>
                                    </p:animEffect>
                                    <p:anim calcmode="lin" valueType="num">
                                      <p:cBhvr>
                                        <p:cTn id="5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58" dur="26">
                                          <p:stCondLst>
                                            <p:cond delay="650"/>
                                          </p:stCondLst>
                                        </p:cTn>
                                        <p:tgtEl>
                                          <p:spTgt spid="5"/>
                                        </p:tgtEl>
                                      </p:cBhvr>
                                      <p:to x="100000" y="60000"/>
                                    </p:animScale>
                                    <p:animScale>
                                      <p:cBhvr>
                                        <p:cTn id="59" dur="166" decel="50000">
                                          <p:stCondLst>
                                            <p:cond delay="676"/>
                                          </p:stCondLst>
                                        </p:cTn>
                                        <p:tgtEl>
                                          <p:spTgt spid="5"/>
                                        </p:tgtEl>
                                      </p:cBhvr>
                                      <p:to x="100000" y="100000"/>
                                    </p:animScale>
                                    <p:animScale>
                                      <p:cBhvr>
                                        <p:cTn id="60" dur="26">
                                          <p:stCondLst>
                                            <p:cond delay="1312"/>
                                          </p:stCondLst>
                                        </p:cTn>
                                        <p:tgtEl>
                                          <p:spTgt spid="5"/>
                                        </p:tgtEl>
                                      </p:cBhvr>
                                      <p:to x="100000" y="80000"/>
                                    </p:animScale>
                                    <p:animScale>
                                      <p:cBhvr>
                                        <p:cTn id="61" dur="166" decel="50000">
                                          <p:stCondLst>
                                            <p:cond delay="1338"/>
                                          </p:stCondLst>
                                        </p:cTn>
                                        <p:tgtEl>
                                          <p:spTgt spid="5"/>
                                        </p:tgtEl>
                                      </p:cBhvr>
                                      <p:to x="100000" y="100000"/>
                                    </p:animScale>
                                    <p:animScale>
                                      <p:cBhvr>
                                        <p:cTn id="62" dur="26">
                                          <p:stCondLst>
                                            <p:cond delay="1642"/>
                                          </p:stCondLst>
                                        </p:cTn>
                                        <p:tgtEl>
                                          <p:spTgt spid="5"/>
                                        </p:tgtEl>
                                      </p:cBhvr>
                                      <p:to x="100000" y="90000"/>
                                    </p:animScale>
                                    <p:animScale>
                                      <p:cBhvr>
                                        <p:cTn id="63" dur="166" decel="50000">
                                          <p:stCondLst>
                                            <p:cond delay="1668"/>
                                          </p:stCondLst>
                                        </p:cTn>
                                        <p:tgtEl>
                                          <p:spTgt spid="5"/>
                                        </p:tgtEl>
                                      </p:cBhvr>
                                      <p:to x="100000" y="100000"/>
                                    </p:animScale>
                                    <p:animScale>
                                      <p:cBhvr>
                                        <p:cTn id="64" dur="26">
                                          <p:stCondLst>
                                            <p:cond delay="1808"/>
                                          </p:stCondLst>
                                        </p:cTn>
                                        <p:tgtEl>
                                          <p:spTgt spid="5"/>
                                        </p:tgtEl>
                                      </p:cBhvr>
                                      <p:to x="100000" y="95000"/>
                                    </p:animScale>
                                    <p:animScale>
                                      <p:cBhvr>
                                        <p:cTn id="65"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9" grpId="0" animBg="1"/>
      <p:bldP spid="10" grpId="0" animBg="1"/>
      <p:bldP spid="11" grpId="0" animBg="1"/>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Recursion</a:t>
            </a:r>
            <a:endParaRPr kumimoji="1" lang="zh-CN" altLang="en-US" dirty="0"/>
          </a:p>
        </p:txBody>
      </p:sp>
      <p:pic>
        <p:nvPicPr>
          <p:cNvPr id="4" name="图片 3" descr="Screen Shot 2015-05-13 at 6.58.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057400"/>
            <a:ext cx="6629400" cy="3411715"/>
          </a:xfrm>
          <a:prstGeom prst="rect">
            <a:avLst/>
          </a:prstGeom>
        </p:spPr>
      </p:pic>
      <p:pic>
        <p:nvPicPr>
          <p:cNvPr id="5" name="图片 4" descr="Screen Shot 2015-05-13 at 6.47.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227" y="-5522"/>
            <a:ext cx="7859486" cy="914400"/>
          </a:xfrm>
          <a:prstGeom prst="rect">
            <a:avLst/>
          </a:prstGeom>
        </p:spPr>
      </p:pic>
      <p:sp>
        <p:nvSpPr>
          <p:cNvPr id="6" name="矩形 5"/>
          <p:cNvSpPr/>
          <p:nvPr/>
        </p:nvSpPr>
        <p:spPr>
          <a:xfrm>
            <a:off x="533400" y="2057400"/>
            <a:ext cx="51054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533400" y="2438400"/>
            <a:ext cx="51054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533400" y="2743200"/>
            <a:ext cx="51054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457200" y="3124200"/>
            <a:ext cx="51054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457200" y="3429000"/>
            <a:ext cx="51054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533400" y="3733800"/>
            <a:ext cx="51054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533400" y="4114800"/>
            <a:ext cx="6477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457200" y="4419600"/>
            <a:ext cx="51054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457200" y="4800600"/>
            <a:ext cx="51054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457200" y="5105400"/>
            <a:ext cx="54864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6" name="图片 15" descr="Screen Shot 2015-05-13 at 7.20.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867400"/>
            <a:ext cx="9222828" cy="685800"/>
          </a:xfrm>
          <a:prstGeom prst="rect">
            <a:avLst/>
          </a:prstGeom>
        </p:spPr>
      </p:pic>
    </p:spTree>
    <p:extLst>
      <p:ext uri="{BB962C8B-B14F-4D97-AF65-F5344CB8AC3E}">
        <p14:creationId xmlns:p14="http://schemas.microsoft.com/office/powerpoint/2010/main" val="209215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0" nodeType="clickEffect">
                                  <p:stCondLst>
                                    <p:cond delay="0"/>
                                  </p:stCondLst>
                                  <p:childTnLst>
                                    <p:animEffect transition="out" filter="checkerboard(across)">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grpId="0" nodeType="clickEffect">
                                  <p:stCondLst>
                                    <p:cond delay="0"/>
                                  </p:stCondLst>
                                  <p:childTnLst>
                                    <p:animEffect transition="out" filter="checkerboard(across)">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5" presetClass="exit" presetSubtype="10" fill="hold" grpId="0" nodeType="clickEffect">
                                  <p:stCondLst>
                                    <p:cond delay="0"/>
                                  </p:stCondLst>
                                  <p:childTnLst>
                                    <p:animEffect transition="out" filter="checkerboard(across)">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5" presetClass="exit" presetSubtype="10" fill="hold" grpId="0" nodeType="clickEffect">
                                  <p:stCondLst>
                                    <p:cond delay="0"/>
                                  </p:stCondLst>
                                  <p:childTnLst>
                                    <p:animEffect transition="out" filter="checkerboard(across)">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5" presetClass="exit" presetSubtype="10" fill="hold" grpId="0" nodeType="clickEffect">
                                  <p:stCondLst>
                                    <p:cond delay="0"/>
                                  </p:stCondLst>
                                  <p:childTnLst>
                                    <p:animEffect transition="out" filter="checkerboard(across)">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5" presetClass="exit" presetSubtype="10" fill="hold" grpId="0" nodeType="clickEffect">
                                  <p:stCondLst>
                                    <p:cond delay="0"/>
                                  </p:stCondLst>
                                  <p:childTnLst>
                                    <p:animEffect transition="out" filter="checkerboard(across)">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5" presetClass="exit" presetSubtype="10" fill="hold" grpId="0" nodeType="clickEffect">
                                  <p:stCondLst>
                                    <p:cond delay="0"/>
                                  </p:stCondLst>
                                  <p:childTnLst>
                                    <p:animEffect transition="out" filter="checkerboard(across)">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 presetClass="exit" presetSubtype="10" fill="hold" grpId="0" nodeType="clickEffect">
                                  <p:stCondLst>
                                    <p:cond delay="0"/>
                                  </p:stCondLst>
                                  <p:childTnLst>
                                    <p:animEffect transition="out" filter="checkerboard(across)">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5" presetClass="exit" presetSubtype="10" fill="hold" grpId="0" nodeType="clickEffect">
                                  <p:stCondLst>
                                    <p:cond delay="0"/>
                                  </p:stCondLst>
                                  <p:childTnLst>
                                    <p:animEffect transition="out" filter="checkerboard(across)">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3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800" decel="100000"/>
                                        <p:tgtEl>
                                          <p:spTgt spid="16"/>
                                        </p:tgtEl>
                                      </p:cBhvr>
                                    </p:animEffect>
                                    <p:anim calcmode="lin" valueType="num">
                                      <p:cBhvr>
                                        <p:cTn id="58" dur="800" decel="100000" fill="hold"/>
                                        <p:tgtEl>
                                          <p:spTgt spid="16"/>
                                        </p:tgtEl>
                                        <p:attrNameLst>
                                          <p:attrName>style.rotation</p:attrName>
                                        </p:attrNameLst>
                                      </p:cBhvr>
                                      <p:tavLst>
                                        <p:tav tm="0">
                                          <p:val>
                                            <p:fltVal val="-90"/>
                                          </p:val>
                                        </p:tav>
                                        <p:tav tm="100000">
                                          <p:val>
                                            <p:fltVal val="0"/>
                                          </p:val>
                                        </p:tav>
                                      </p:tavLst>
                                    </p:anim>
                                    <p:anim calcmode="lin" valueType="num">
                                      <p:cBhvr>
                                        <p:cTn id="59" dur="800" decel="100000" fill="hold"/>
                                        <p:tgtEl>
                                          <p:spTgt spid="16"/>
                                        </p:tgtEl>
                                        <p:attrNameLst>
                                          <p:attrName>ppt_x</p:attrName>
                                        </p:attrNameLst>
                                      </p:cBhvr>
                                      <p:tavLst>
                                        <p:tav tm="0">
                                          <p:val>
                                            <p:strVal val="#ppt_x+0.4"/>
                                          </p:val>
                                        </p:tav>
                                        <p:tav tm="100000">
                                          <p:val>
                                            <p:strVal val="#ppt_x-0.05"/>
                                          </p:val>
                                        </p:tav>
                                      </p:tavLst>
                                    </p:anim>
                                    <p:anim calcmode="lin" valueType="num">
                                      <p:cBhvr>
                                        <p:cTn id="60" dur="800" decel="100000" fill="hold"/>
                                        <p:tgtEl>
                                          <p:spTgt spid="16"/>
                                        </p:tgtEl>
                                        <p:attrNameLst>
                                          <p:attrName>ppt_y</p:attrName>
                                        </p:attrNameLst>
                                      </p:cBhvr>
                                      <p:tavLst>
                                        <p:tav tm="0">
                                          <p:val>
                                            <p:strVal val="#ppt_y-0.4"/>
                                          </p:val>
                                        </p:tav>
                                        <p:tav tm="100000">
                                          <p:val>
                                            <p:strVal val="#ppt_y+0.1"/>
                                          </p:val>
                                        </p:tav>
                                      </p:tavLst>
                                    </p:anim>
                                    <p:anim calcmode="lin" valueType="num">
                                      <p:cBhvr>
                                        <p:cTn id="61"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62"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8229600" cy="704850"/>
          </a:xfrm>
        </p:spPr>
        <p:txBody>
          <a:bodyPr/>
          <a:lstStyle/>
          <a:p>
            <a:r>
              <a:rPr kumimoji="1" lang="en-US" altLang="zh-CN" sz="4000" dirty="0"/>
              <a:t>Recursive top-down implementation </a:t>
            </a:r>
            <a:endParaRPr kumimoji="1" lang="zh-CN" altLang="en-US" sz="4000" dirty="0"/>
          </a:p>
        </p:txBody>
      </p:sp>
      <p:pic>
        <p:nvPicPr>
          <p:cNvPr id="4" name="图片 3" descr="Screen Shot 2015-05-13 at 7.24.19 PM.png"/>
          <p:cNvPicPr>
            <a:picLocks noChangeAspect="1"/>
          </p:cNvPicPr>
          <p:nvPr/>
        </p:nvPicPr>
        <p:blipFill rotWithShape="1">
          <a:blip r:embed="rId2">
            <a:extLst>
              <a:ext uri="{28A0092B-C50C-407E-A947-70E740481C1C}">
                <a14:useLocalDpi xmlns:a14="http://schemas.microsoft.com/office/drawing/2010/main" val="0"/>
              </a:ext>
            </a:extLst>
          </a:blip>
          <a:srcRect r="9960"/>
          <a:stretch/>
        </p:blipFill>
        <p:spPr>
          <a:xfrm>
            <a:off x="4572000" y="1066800"/>
            <a:ext cx="3589200" cy="685800"/>
          </a:xfrm>
          <a:prstGeom prst="rect">
            <a:avLst/>
          </a:prstGeom>
        </p:spPr>
      </p:pic>
      <p:pic>
        <p:nvPicPr>
          <p:cNvPr id="5" name="图片 4" descr="Screen Shot 2015-05-13 at 7.26.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514600"/>
            <a:ext cx="6769928" cy="2904092"/>
          </a:xfrm>
          <a:prstGeom prst="rect">
            <a:avLst/>
          </a:prstGeom>
        </p:spPr>
      </p:pic>
      <p:pic>
        <p:nvPicPr>
          <p:cNvPr id="6" name="图片 5" descr="Screen Shot 2015-05-13 at 7.29.5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0" y="5791200"/>
            <a:ext cx="1752600" cy="597946"/>
          </a:xfrm>
          <a:prstGeom prst="rect">
            <a:avLst/>
          </a:prstGeom>
        </p:spPr>
      </p:pic>
      <p:sp>
        <p:nvSpPr>
          <p:cNvPr id="7" name="矩形 6"/>
          <p:cNvSpPr/>
          <p:nvPr/>
        </p:nvSpPr>
        <p:spPr>
          <a:xfrm>
            <a:off x="457200" y="3048000"/>
            <a:ext cx="51054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457200" y="3429000"/>
            <a:ext cx="51054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457200" y="3886200"/>
            <a:ext cx="51054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457200" y="4267200"/>
            <a:ext cx="51054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381000" y="4648200"/>
            <a:ext cx="67056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381000" y="5029200"/>
            <a:ext cx="51054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1755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0" nodeType="clickEffect">
                                  <p:stCondLst>
                                    <p:cond delay="0"/>
                                  </p:stCondLst>
                                  <p:childTnLst>
                                    <p:animEffect transition="out" filter="checkerboard(across)">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grpId="0" nodeType="clickEffect">
                                  <p:stCondLst>
                                    <p:cond delay="0"/>
                                  </p:stCondLst>
                                  <p:childTnLst>
                                    <p:animEffect transition="out" filter="checkerboard(across)">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5" presetClass="exit" presetSubtype="10" fill="hold" grpId="0" nodeType="clickEffect">
                                  <p:stCondLst>
                                    <p:cond delay="0"/>
                                  </p:stCondLst>
                                  <p:childTnLst>
                                    <p:animEffect transition="out" filter="checkerboard(across)">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5" presetClass="exit" presetSubtype="10" fill="hold" grpId="0" nodeType="clickEffect">
                                  <p:stCondLst>
                                    <p:cond delay="0"/>
                                  </p:stCondLst>
                                  <p:childTnLst>
                                    <p:animEffect transition="out" filter="checkerboard(across)">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5" presetClass="exit" presetSubtype="10" fill="hold" grpId="0" nodeType="clickEffect">
                                  <p:stCondLst>
                                    <p:cond delay="0"/>
                                  </p:stCondLst>
                                  <p:childTnLst>
                                    <p:animEffect transition="out" filter="checkerboard(across)">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80">
                                          <p:stCondLst>
                                            <p:cond delay="0"/>
                                          </p:stCondLst>
                                        </p:cTn>
                                        <p:tgtEl>
                                          <p:spTgt spid="6"/>
                                        </p:tgtEl>
                                      </p:cBhvr>
                                    </p:animEffect>
                                    <p:anim calcmode="lin" valueType="num">
                                      <p:cBhvr>
                                        <p:cTn id="3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3" dur="26">
                                          <p:stCondLst>
                                            <p:cond delay="650"/>
                                          </p:stCondLst>
                                        </p:cTn>
                                        <p:tgtEl>
                                          <p:spTgt spid="6"/>
                                        </p:tgtEl>
                                      </p:cBhvr>
                                      <p:to x="100000" y="60000"/>
                                    </p:animScale>
                                    <p:animScale>
                                      <p:cBhvr>
                                        <p:cTn id="44" dur="166" decel="50000">
                                          <p:stCondLst>
                                            <p:cond delay="676"/>
                                          </p:stCondLst>
                                        </p:cTn>
                                        <p:tgtEl>
                                          <p:spTgt spid="6"/>
                                        </p:tgtEl>
                                      </p:cBhvr>
                                      <p:to x="100000" y="100000"/>
                                    </p:animScale>
                                    <p:animScale>
                                      <p:cBhvr>
                                        <p:cTn id="45" dur="26">
                                          <p:stCondLst>
                                            <p:cond delay="1312"/>
                                          </p:stCondLst>
                                        </p:cTn>
                                        <p:tgtEl>
                                          <p:spTgt spid="6"/>
                                        </p:tgtEl>
                                      </p:cBhvr>
                                      <p:to x="100000" y="80000"/>
                                    </p:animScale>
                                    <p:animScale>
                                      <p:cBhvr>
                                        <p:cTn id="46" dur="166" decel="50000">
                                          <p:stCondLst>
                                            <p:cond delay="1338"/>
                                          </p:stCondLst>
                                        </p:cTn>
                                        <p:tgtEl>
                                          <p:spTgt spid="6"/>
                                        </p:tgtEl>
                                      </p:cBhvr>
                                      <p:to x="100000" y="100000"/>
                                    </p:animScale>
                                    <p:animScale>
                                      <p:cBhvr>
                                        <p:cTn id="47" dur="26">
                                          <p:stCondLst>
                                            <p:cond delay="1642"/>
                                          </p:stCondLst>
                                        </p:cTn>
                                        <p:tgtEl>
                                          <p:spTgt spid="6"/>
                                        </p:tgtEl>
                                      </p:cBhvr>
                                      <p:to x="100000" y="90000"/>
                                    </p:animScale>
                                    <p:animScale>
                                      <p:cBhvr>
                                        <p:cTn id="48" dur="166" decel="50000">
                                          <p:stCondLst>
                                            <p:cond delay="1668"/>
                                          </p:stCondLst>
                                        </p:cTn>
                                        <p:tgtEl>
                                          <p:spTgt spid="6"/>
                                        </p:tgtEl>
                                      </p:cBhvr>
                                      <p:to x="100000" y="100000"/>
                                    </p:animScale>
                                    <p:animScale>
                                      <p:cBhvr>
                                        <p:cTn id="49" dur="26">
                                          <p:stCondLst>
                                            <p:cond delay="1808"/>
                                          </p:stCondLst>
                                        </p:cTn>
                                        <p:tgtEl>
                                          <p:spTgt spid="6"/>
                                        </p:tgtEl>
                                      </p:cBhvr>
                                      <p:to x="100000" y="95000"/>
                                    </p:animScale>
                                    <p:animScale>
                                      <p:cBhvr>
                                        <p:cTn id="5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Using dynamic programming for optimal rod cutting </a:t>
            </a:r>
            <a:endParaRPr kumimoji="1" lang="zh-CN" altLang="en-US" dirty="0"/>
          </a:p>
        </p:txBody>
      </p:sp>
      <p:sp>
        <p:nvSpPr>
          <p:cNvPr id="3" name="内容占位符 2"/>
          <p:cNvSpPr>
            <a:spLocks noGrp="1"/>
          </p:cNvSpPr>
          <p:nvPr>
            <p:ph idx="1"/>
          </p:nvPr>
        </p:nvSpPr>
        <p:spPr/>
        <p:txBody>
          <a:bodyPr/>
          <a:lstStyle/>
          <a:p>
            <a:r>
              <a:rPr lang="en-US" altLang="zh-CN" b="1" i="1" dirty="0"/>
              <a:t>Top-down with </a:t>
            </a:r>
            <a:r>
              <a:rPr lang="en-US" altLang="zh-CN" b="1" i="1" dirty="0" err="1"/>
              <a:t>memoization</a:t>
            </a:r>
            <a:r>
              <a:rPr lang="en-US" altLang="zh-CN" dirty="0"/>
              <a:t>.</a:t>
            </a:r>
          </a:p>
          <a:p>
            <a:pPr lvl="1"/>
            <a:r>
              <a:rPr lang="en-US" altLang="zh-CN" dirty="0"/>
              <a:t>In this approach, we write the procedure recursively in a natural manner, but modified to save the result of each </a:t>
            </a:r>
            <a:r>
              <a:rPr lang="en-US" altLang="zh-CN" dirty="0" err="1"/>
              <a:t>subproblem</a:t>
            </a:r>
            <a:r>
              <a:rPr lang="en-US" altLang="zh-CN" dirty="0"/>
              <a:t> (usually in an array or hash table). The procedure now first checks to see whether it has previously solved this </a:t>
            </a:r>
            <a:r>
              <a:rPr lang="en-US" altLang="zh-CN" dirty="0" err="1"/>
              <a:t>subproblem</a:t>
            </a:r>
            <a:r>
              <a:rPr lang="en-US" altLang="zh-CN" dirty="0"/>
              <a:t>. If so, it returns the saved value, saving further computation at this level; if not, the procedure computes the value in the usual manner. We say that the recursive procedure has been </a:t>
            </a:r>
            <a:r>
              <a:rPr lang="en-US" altLang="zh-CN" b="1" i="1" dirty="0" err="1"/>
              <a:t>memoized</a:t>
            </a:r>
            <a:r>
              <a:rPr lang="en-US" altLang="zh-CN" dirty="0"/>
              <a:t>; it “remembers” what results it has computed previously. </a:t>
            </a:r>
          </a:p>
          <a:p>
            <a:endParaRPr kumimoji="1" lang="zh-CN" altLang="en-US" dirty="0"/>
          </a:p>
        </p:txBody>
      </p:sp>
    </p:spTree>
    <p:extLst>
      <p:ext uri="{BB962C8B-B14F-4D97-AF65-F5344CB8AC3E}">
        <p14:creationId xmlns:p14="http://schemas.microsoft.com/office/powerpoint/2010/main" val="790584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Using dynamic programming for optimal rod cutting </a:t>
            </a:r>
            <a:endParaRPr kumimoji="1" lang="zh-CN" altLang="en-US" dirty="0"/>
          </a:p>
        </p:txBody>
      </p:sp>
      <p:sp>
        <p:nvSpPr>
          <p:cNvPr id="3" name="内容占位符 2"/>
          <p:cNvSpPr>
            <a:spLocks noGrp="1"/>
          </p:cNvSpPr>
          <p:nvPr>
            <p:ph idx="1"/>
          </p:nvPr>
        </p:nvSpPr>
        <p:spPr/>
        <p:txBody>
          <a:bodyPr/>
          <a:lstStyle/>
          <a:p>
            <a:r>
              <a:rPr lang="en-US" altLang="zh-CN" b="1" i="1" dirty="0"/>
              <a:t>Bottom-up method</a:t>
            </a:r>
            <a:r>
              <a:rPr lang="en-US" altLang="zh-CN" dirty="0"/>
              <a:t>. </a:t>
            </a:r>
          </a:p>
          <a:p>
            <a:pPr lvl="1"/>
            <a:r>
              <a:rPr lang="en-US" altLang="zh-CN" dirty="0"/>
              <a:t>This approach typically depends on some natural notion of the “size” of a </a:t>
            </a:r>
            <a:r>
              <a:rPr lang="en-US" altLang="zh-CN" dirty="0" err="1"/>
              <a:t>subproblem</a:t>
            </a:r>
            <a:r>
              <a:rPr lang="en-US" altLang="zh-CN" dirty="0"/>
              <a:t>, such that solving any particular </a:t>
            </a:r>
            <a:r>
              <a:rPr lang="en-US" altLang="zh-CN" dirty="0" err="1"/>
              <a:t>subproblem</a:t>
            </a:r>
            <a:r>
              <a:rPr lang="en-US" altLang="zh-CN" dirty="0"/>
              <a:t> depends only on solving “smaller” </a:t>
            </a:r>
            <a:r>
              <a:rPr lang="en-US" altLang="zh-CN" dirty="0" err="1"/>
              <a:t>subproblems</a:t>
            </a:r>
            <a:r>
              <a:rPr lang="en-US" altLang="zh-CN" dirty="0"/>
              <a:t>. We sort the </a:t>
            </a:r>
            <a:r>
              <a:rPr lang="en-US" altLang="zh-CN" dirty="0" err="1"/>
              <a:t>subproblems</a:t>
            </a:r>
            <a:r>
              <a:rPr lang="en-US" altLang="zh-CN" dirty="0"/>
              <a:t> by size and solve them in size order, smallest first. When solving a particular </a:t>
            </a:r>
            <a:r>
              <a:rPr lang="en-US" altLang="zh-CN" dirty="0" err="1"/>
              <a:t>subproblem</a:t>
            </a:r>
            <a:r>
              <a:rPr lang="en-US" altLang="zh-CN" dirty="0"/>
              <a:t>, we have already solved all of the smaller </a:t>
            </a:r>
            <a:r>
              <a:rPr lang="en-US" altLang="zh-CN" dirty="0" err="1"/>
              <a:t>subproblems</a:t>
            </a:r>
            <a:r>
              <a:rPr lang="en-US" altLang="zh-CN" dirty="0"/>
              <a:t> its solution depends upon, and we have saved their solutions. We solve each </a:t>
            </a:r>
            <a:r>
              <a:rPr lang="en-US" altLang="zh-CN" dirty="0" err="1"/>
              <a:t>subproblem</a:t>
            </a:r>
            <a:r>
              <a:rPr lang="en-US" altLang="zh-CN" dirty="0"/>
              <a:t> only once, and when we first see it, we have already solved all of its prerequisite </a:t>
            </a:r>
            <a:r>
              <a:rPr lang="en-US" altLang="zh-CN" dirty="0" err="1"/>
              <a:t>subproblems</a:t>
            </a:r>
            <a:r>
              <a:rPr lang="en-US" altLang="zh-CN" dirty="0"/>
              <a:t>. </a:t>
            </a:r>
          </a:p>
          <a:p>
            <a:endParaRPr kumimoji="1" lang="zh-CN" altLang="en-US" dirty="0"/>
          </a:p>
        </p:txBody>
      </p:sp>
    </p:spTree>
    <p:extLst>
      <p:ext uri="{BB962C8B-B14F-4D97-AF65-F5344CB8AC3E}">
        <p14:creationId xmlns:p14="http://schemas.microsoft.com/office/powerpoint/2010/main" val="3889874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Top-down with memory</a:t>
            </a:r>
            <a:endParaRPr kumimoji="1" lang="zh-CN" altLang="en-US" dirty="0"/>
          </a:p>
        </p:txBody>
      </p:sp>
      <p:pic>
        <p:nvPicPr>
          <p:cNvPr id="5" name="图片 4" descr="Screen Shot 2015-05-13 at 7.39.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057400"/>
            <a:ext cx="4483100" cy="1422400"/>
          </a:xfrm>
          <a:prstGeom prst="rect">
            <a:avLst/>
          </a:prstGeom>
        </p:spPr>
      </p:pic>
      <p:pic>
        <p:nvPicPr>
          <p:cNvPr id="6" name="图片 5" descr="Screen Shot 2015-05-13 at 7.39.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657600"/>
            <a:ext cx="6794500" cy="2730500"/>
          </a:xfrm>
          <a:prstGeom prst="rect">
            <a:avLst/>
          </a:prstGeom>
        </p:spPr>
      </p:pic>
    </p:spTree>
    <p:extLst>
      <p:ext uri="{BB962C8B-B14F-4D97-AF65-F5344CB8AC3E}">
        <p14:creationId xmlns:p14="http://schemas.microsoft.com/office/powerpoint/2010/main" val="2558157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Maximum </a:t>
            </a:r>
            <a:r>
              <a:rPr kumimoji="1" lang="en-US" altLang="zh-CN" dirty="0" err="1"/>
              <a:t>Subarray</a:t>
            </a:r>
            <a:endParaRPr kumimoji="1" lang="zh-CN" altLang="en-US" dirty="0"/>
          </a:p>
        </p:txBody>
      </p:sp>
      <p:pic>
        <p:nvPicPr>
          <p:cNvPr id="4" name="内容占位符 3" descr="Screen Shot 2014-10-14 at 9.19.33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77" r="165"/>
          <a:stretch/>
        </p:blipFill>
        <p:spPr>
          <a:xfrm>
            <a:off x="88476" y="1935480"/>
            <a:ext cx="8958514" cy="4084320"/>
          </a:xfrm>
        </p:spPr>
      </p:pic>
    </p:spTree>
    <p:extLst>
      <p:ext uri="{BB962C8B-B14F-4D97-AF65-F5344CB8AC3E}">
        <p14:creationId xmlns:p14="http://schemas.microsoft.com/office/powerpoint/2010/main" val="3326408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Bottom-up</a:t>
            </a:r>
            <a:endParaRPr kumimoji="1" lang="zh-CN" altLang="en-US" dirty="0"/>
          </a:p>
        </p:txBody>
      </p:sp>
      <p:pic>
        <p:nvPicPr>
          <p:cNvPr id="4" name="图片 3" descr="Screen Shot 2015-05-13 at 7.41.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362200"/>
            <a:ext cx="5292035" cy="3324930"/>
          </a:xfrm>
          <a:prstGeom prst="rect">
            <a:avLst/>
          </a:prstGeom>
        </p:spPr>
      </p:pic>
      <p:sp>
        <p:nvSpPr>
          <p:cNvPr id="5" name="文本框 4"/>
          <p:cNvSpPr txBox="1"/>
          <p:nvPr/>
        </p:nvSpPr>
        <p:spPr>
          <a:xfrm>
            <a:off x="6934200" y="5867400"/>
            <a:ext cx="1447800" cy="523220"/>
          </a:xfrm>
          <a:prstGeom prst="rect">
            <a:avLst/>
          </a:prstGeom>
          <a:noFill/>
        </p:spPr>
        <p:txBody>
          <a:bodyPr wrap="square" rtlCol="0">
            <a:spAutoFit/>
          </a:bodyPr>
          <a:lstStyle/>
          <a:p>
            <a:r>
              <a:rPr kumimoji="1" lang="en-US" altLang="zh-CN" sz="2800" dirty="0">
                <a:solidFill>
                  <a:srgbClr val="FF0000"/>
                </a:solidFill>
              </a:rPr>
              <a:t>O(n</a:t>
            </a:r>
            <a:r>
              <a:rPr kumimoji="1" lang="en-US" altLang="zh-CN" sz="2800" baseline="30000" dirty="0">
                <a:solidFill>
                  <a:srgbClr val="FF0000"/>
                </a:solidFill>
              </a:rPr>
              <a:t>2</a:t>
            </a:r>
            <a:r>
              <a:rPr kumimoji="1" lang="en-US" altLang="zh-CN" sz="2800" dirty="0">
                <a:solidFill>
                  <a:srgbClr val="FF0000"/>
                </a:solidFill>
              </a:rPr>
              <a:t>)</a:t>
            </a:r>
            <a:endParaRPr kumimoji="1" lang="zh-CN" altLang="en-US" sz="2800" baseline="30000" dirty="0">
              <a:solidFill>
                <a:srgbClr val="FF0000"/>
              </a:solidFill>
            </a:endParaRPr>
          </a:p>
        </p:txBody>
      </p:sp>
    </p:spTree>
    <p:extLst>
      <p:ext uri="{BB962C8B-B14F-4D97-AF65-F5344CB8AC3E}">
        <p14:creationId xmlns:p14="http://schemas.microsoft.com/office/powerpoint/2010/main" val="114738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D2440-1195-4012-A419-219E6E26AB31}"/>
              </a:ext>
            </a:extLst>
          </p:cNvPr>
          <p:cNvSpPr>
            <a:spLocks noGrp="1"/>
          </p:cNvSpPr>
          <p:nvPr>
            <p:ph type="title"/>
          </p:nvPr>
        </p:nvSpPr>
        <p:spPr>
          <a:xfrm>
            <a:off x="457200" y="152400"/>
            <a:ext cx="8229600" cy="1143000"/>
          </a:xfrm>
        </p:spPr>
        <p:txBody>
          <a:bodyPr/>
          <a:lstStyle/>
          <a:p>
            <a:r>
              <a:rPr lang="en-US" altLang="zh-CN" dirty="0"/>
              <a:t>TSP</a:t>
            </a:r>
            <a:endParaRPr lang="zh-CN" altLang="en-US" dirty="0"/>
          </a:p>
        </p:txBody>
      </p:sp>
      <p:sp>
        <p:nvSpPr>
          <p:cNvPr id="3" name="内容占位符 2">
            <a:extLst>
              <a:ext uri="{FF2B5EF4-FFF2-40B4-BE49-F238E27FC236}">
                <a16:creationId xmlns:a16="http://schemas.microsoft.com/office/drawing/2014/main" id="{041119A1-1F60-46FE-86AE-41D0CBC41AE9}"/>
              </a:ext>
            </a:extLst>
          </p:cNvPr>
          <p:cNvSpPr>
            <a:spLocks noGrp="1"/>
          </p:cNvSpPr>
          <p:nvPr>
            <p:ph idx="1"/>
          </p:nvPr>
        </p:nvSpPr>
        <p:spPr>
          <a:xfrm>
            <a:off x="457200" y="1219200"/>
            <a:ext cx="8229600" cy="4389437"/>
          </a:xfrm>
        </p:spPr>
        <p:txBody>
          <a:bodyPr/>
          <a:lstStyle/>
          <a:p>
            <a:r>
              <a:rPr lang="en-US" altLang="zh-CN" b="1" dirty="0"/>
              <a:t>Travelling Salesman Problem (TSP):</a:t>
            </a:r>
            <a:r>
              <a:rPr lang="en-US" altLang="zh-CN" dirty="0"/>
              <a:t> Given a set of cities and distance between every pair of cities, the problem is to find the shortest possible route that visits every city exactly once and returns to the starting point.</a:t>
            </a:r>
            <a:endParaRPr lang="zh-CN" altLang="en-US" dirty="0"/>
          </a:p>
        </p:txBody>
      </p:sp>
      <p:pic>
        <p:nvPicPr>
          <p:cNvPr id="5" name="图片 4">
            <a:extLst>
              <a:ext uri="{FF2B5EF4-FFF2-40B4-BE49-F238E27FC236}">
                <a16:creationId xmlns:a16="http://schemas.microsoft.com/office/drawing/2014/main" id="{5D4EC105-C637-4BCC-8AF1-563CCA553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3209925"/>
            <a:ext cx="2886075" cy="2886075"/>
          </a:xfrm>
          <a:prstGeom prst="rect">
            <a:avLst/>
          </a:prstGeom>
        </p:spPr>
      </p:pic>
      <p:pic>
        <p:nvPicPr>
          <p:cNvPr id="7" name="图片 6">
            <a:extLst>
              <a:ext uri="{FF2B5EF4-FFF2-40B4-BE49-F238E27FC236}">
                <a16:creationId xmlns:a16="http://schemas.microsoft.com/office/drawing/2014/main" id="{36CE1D14-FD56-41ED-A1AE-FA4F4768D4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468" y="3352800"/>
            <a:ext cx="7299064" cy="2651369"/>
          </a:xfrm>
          <a:prstGeom prst="rect">
            <a:avLst/>
          </a:prstGeom>
        </p:spPr>
      </p:pic>
    </p:spTree>
    <p:extLst>
      <p:ext uri="{BB962C8B-B14F-4D97-AF65-F5344CB8AC3E}">
        <p14:creationId xmlns:p14="http://schemas.microsoft.com/office/powerpoint/2010/main" val="15538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56ED618-C902-4A0B-9FD0-B8EACA74C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2917646"/>
            <a:ext cx="4304924" cy="3235504"/>
          </a:xfrm>
          <a:prstGeom prst="rect">
            <a:avLst/>
          </a:prstGeom>
        </p:spPr>
      </p:pic>
      <p:sp>
        <p:nvSpPr>
          <p:cNvPr id="2" name="标题 1">
            <a:extLst>
              <a:ext uri="{FF2B5EF4-FFF2-40B4-BE49-F238E27FC236}">
                <a16:creationId xmlns:a16="http://schemas.microsoft.com/office/drawing/2014/main" id="{CE88EE65-0325-4A76-BBA5-658DD81CEC07}"/>
              </a:ext>
            </a:extLst>
          </p:cNvPr>
          <p:cNvSpPr>
            <a:spLocks noGrp="1"/>
          </p:cNvSpPr>
          <p:nvPr>
            <p:ph type="title"/>
          </p:nvPr>
        </p:nvSpPr>
        <p:spPr/>
        <p:txBody>
          <a:bodyPr/>
          <a:lstStyle/>
          <a:p>
            <a:r>
              <a:rPr lang="en-US" altLang="zh-CN" dirty="0"/>
              <a:t>TSP</a:t>
            </a:r>
            <a:endParaRPr lang="zh-CN" altLang="en-US" dirty="0"/>
          </a:p>
        </p:txBody>
      </p:sp>
      <p:sp>
        <p:nvSpPr>
          <p:cNvPr id="3" name="内容占位符 2">
            <a:extLst>
              <a:ext uri="{FF2B5EF4-FFF2-40B4-BE49-F238E27FC236}">
                <a16:creationId xmlns:a16="http://schemas.microsoft.com/office/drawing/2014/main" id="{D104DC6E-0815-43EA-BF69-68258054BC8D}"/>
              </a:ext>
            </a:extLst>
          </p:cNvPr>
          <p:cNvSpPr>
            <a:spLocks noGrp="1"/>
          </p:cNvSpPr>
          <p:nvPr>
            <p:ph idx="1"/>
          </p:nvPr>
        </p:nvSpPr>
        <p:spPr/>
        <p:txBody>
          <a:bodyPr/>
          <a:lstStyle/>
          <a:p>
            <a:r>
              <a:rPr lang="en-US" altLang="zh-CN" dirty="0"/>
              <a:t>Consider the graph shown below. A TSP tour in the graph is 1-2-4-3-1. The cost of the tour is 10+25+30+15 which is 80.</a:t>
            </a:r>
            <a:endParaRPr lang="zh-CN" altLang="en-US" dirty="0"/>
          </a:p>
        </p:txBody>
      </p:sp>
    </p:spTree>
    <p:extLst>
      <p:ext uri="{BB962C8B-B14F-4D97-AF65-F5344CB8AC3E}">
        <p14:creationId xmlns:p14="http://schemas.microsoft.com/office/powerpoint/2010/main" val="614741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AB4C90-923C-4057-8CFB-1E54325D8F89}"/>
              </a:ext>
            </a:extLst>
          </p:cNvPr>
          <p:cNvSpPr>
            <a:spLocks noGrp="1"/>
          </p:cNvSpPr>
          <p:nvPr>
            <p:ph type="title"/>
          </p:nvPr>
        </p:nvSpPr>
        <p:spPr/>
        <p:txBody>
          <a:bodyPr/>
          <a:lstStyle/>
          <a:p>
            <a:r>
              <a:rPr lang="en-US" altLang="zh-CN" dirty="0"/>
              <a:t>Naive Solution</a:t>
            </a:r>
            <a:endParaRPr lang="zh-CN" altLang="en-US" dirty="0"/>
          </a:p>
        </p:txBody>
      </p:sp>
      <p:sp>
        <p:nvSpPr>
          <p:cNvPr id="3" name="内容占位符 2">
            <a:extLst>
              <a:ext uri="{FF2B5EF4-FFF2-40B4-BE49-F238E27FC236}">
                <a16:creationId xmlns:a16="http://schemas.microsoft.com/office/drawing/2014/main" id="{5677A465-F6A4-4F2E-BC1E-8D8E7335AD9C}"/>
              </a:ext>
            </a:extLst>
          </p:cNvPr>
          <p:cNvSpPr>
            <a:spLocks noGrp="1"/>
          </p:cNvSpPr>
          <p:nvPr>
            <p:ph idx="1"/>
          </p:nvPr>
        </p:nvSpPr>
        <p:spPr/>
        <p:txBody>
          <a:bodyPr/>
          <a:lstStyle/>
          <a:p>
            <a:r>
              <a:rPr lang="en-US" altLang="zh-CN" dirty="0"/>
              <a:t>Consider city 1 as the starting and ending point.</a:t>
            </a:r>
          </a:p>
          <a:p>
            <a:r>
              <a:rPr lang="en-US" altLang="zh-CN" dirty="0"/>
              <a:t>Generate all (n-1)! Permutations of cities.</a:t>
            </a:r>
          </a:p>
          <a:p>
            <a:r>
              <a:rPr lang="en-US" altLang="zh-CN" dirty="0"/>
              <a:t>Calculate cost of every permutation and keep track of minimum cost permutation.</a:t>
            </a:r>
          </a:p>
          <a:p>
            <a:r>
              <a:rPr lang="en-US" altLang="zh-CN" dirty="0"/>
              <a:t>Return the permutation with minimum cost.</a:t>
            </a:r>
          </a:p>
          <a:p>
            <a:r>
              <a:rPr lang="en-US" altLang="zh-CN" dirty="0"/>
              <a:t>Time Complexity: </a:t>
            </a:r>
          </a:p>
          <a:p>
            <a:r>
              <a:rPr lang="en-US" altLang="zh-CN" dirty="0"/>
              <a:t>Θ(n!)</a:t>
            </a:r>
            <a:endParaRPr lang="zh-CN" altLang="en-US" dirty="0"/>
          </a:p>
        </p:txBody>
      </p:sp>
    </p:spTree>
    <p:extLst>
      <p:ext uri="{BB962C8B-B14F-4D97-AF65-F5344CB8AC3E}">
        <p14:creationId xmlns:p14="http://schemas.microsoft.com/office/powerpoint/2010/main" val="406417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3C3C3-A848-4F8F-965A-1AF3F45C054F}"/>
              </a:ext>
            </a:extLst>
          </p:cNvPr>
          <p:cNvSpPr>
            <a:spLocks noGrp="1"/>
          </p:cNvSpPr>
          <p:nvPr>
            <p:ph type="title"/>
          </p:nvPr>
        </p:nvSpPr>
        <p:spPr/>
        <p:txBody>
          <a:bodyPr/>
          <a:lstStyle/>
          <a:p>
            <a:r>
              <a:rPr kumimoji="1" lang="en-US" altLang="zh-CN" dirty="0"/>
              <a:t>Permutation</a:t>
            </a:r>
            <a:endParaRPr lang="zh-CN" altLang="en-US" dirty="0"/>
          </a:p>
        </p:txBody>
      </p:sp>
      <p:sp>
        <p:nvSpPr>
          <p:cNvPr id="4" name="文本框 3">
            <a:extLst>
              <a:ext uri="{FF2B5EF4-FFF2-40B4-BE49-F238E27FC236}">
                <a16:creationId xmlns:a16="http://schemas.microsoft.com/office/drawing/2014/main" id="{F0EF7A24-9F75-4685-BE46-18FC5BFFE66F}"/>
              </a:ext>
            </a:extLst>
          </p:cNvPr>
          <p:cNvSpPr txBox="1"/>
          <p:nvPr/>
        </p:nvSpPr>
        <p:spPr>
          <a:xfrm>
            <a:off x="685800" y="1905000"/>
            <a:ext cx="7315200" cy="3785652"/>
          </a:xfrm>
          <a:prstGeom prst="rect">
            <a:avLst/>
          </a:prstGeom>
          <a:noFill/>
        </p:spPr>
        <p:txBody>
          <a:bodyPr wrap="square" rtlCol="0">
            <a:spAutoFit/>
          </a:bodyPr>
          <a:lstStyle/>
          <a:p>
            <a:r>
              <a:rPr lang="en-US" sz="2000" dirty="0">
                <a:solidFill>
                  <a:srgbClr val="931A68"/>
                </a:solidFill>
                <a:latin typeface="Monaco" charset="0"/>
              </a:rPr>
              <a:t>void</a:t>
            </a:r>
            <a:r>
              <a:rPr lang="en-US" sz="2000" dirty="0">
                <a:latin typeface="Monaco" charset="0"/>
              </a:rPr>
              <a:t> permutation(</a:t>
            </a:r>
            <a:r>
              <a:rPr lang="en-US" sz="2000" dirty="0" err="1">
                <a:latin typeface="Monaco" charset="0"/>
              </a:rPr>
              <a:t>StringBuffer</a:t>
            </a:r>
            <a:r>
              <a:rPr lang="en-US" sz="2000" dirty="0">
                <a:latin typeface="Monaco" charset="0"/>
              </a:rPr>
              <a:t> </a:t>
            </a:r>
            <a:r>
              <a:rPr lang="en-US" sz="2000" dirty="0" err="1">
                <a:solidFill>
                  <a:srgbClr val="7E504F"/>
                </a:solidFill>
                <a:latin typeface="Monaco" charset="0"/>
              </a:rPr>
              <a:t>orig</a:t>
            </a:r>
            <a:r>
              <a:rPr lang="en-US" sz="2000" dirty="0">
                <a:latin typeface="Monaco" charset="0"/>
              </a:rPr>
              <a:t>, </a:t>
            </a:r>
            <a:r>
              <a:rPr lang="en-US" sz="2000" dirty="0" err="1">
                <a:latin typeface="Monaco" charset="0"/>
              </a:rPr>
              <a:t>StringBuffer</a:t>
            </a:r>
            <a:r>
              <a:rPr lang="en-US" sz="2000" dirty="0">
                <a:latin typeface="Monaco" charset="0"/>
              </a:rPr>
              <a:t> </a:t>
            </a:r>
            <a:r>
              <a:rPr lang="en-US" sz="2000" dirty="0" err="1">
                <a:solidFill>
                  <a:srgbClr val="7E504F"/>
                </a:solidFill>
                <a:latin typeface="Monaco" charset="0"/>
              </a:rPr>
              <a:t>dest</a:t>
            </a:r>
            <a:r>
              <a:rPr lang="en-US" sz="2000" dirty="0">
                <a:latin typeface="Monaco" charset="0"/>
              </a:rPr>
              <a:t>, </a:t>
            </a:r>
            <a:r>
              <a:rPr lang="en-US" sz="2000" dirty="0" err="1">
                <a:solidFill>
                  <a:srgbClr val="931A68"/>
                </a:solidFill>
                <a:latin typeface="Monaco" charset="0"/>
              </a:rPr>
              <a:t>int</a:t>
            </a:r>
            <a:r>
              <a:rPr lang="en-US" sz="2000" dirty="0">
                <a:latin typeface="Monaco" charset="0"/>
              </a:rPr>
              <a:t> </a:t>
            </a:r>
            <a:r>
              <a:rPr lang="en-US" sz="2000" dirty="0" err="1">
                <a:solidFill>
                  <a:srgbClr val="7E504F"/>
                </a:solidFill>
                <a:latin typeface="Monaco" charset="0"/>
              </a:rPr>
              <a:t>pos</a:t>
            </a:r>
            <a:r>
              <a:rPr lang="en-US" sz="2000" dirty="0">
                <a:latin typeface="Monaco" charset="0"/>
              </a:rPr>
              <a:t>) {</a:t>
            </a:r>
          </a:p>
          <a:p>
            <a:pPr lvl="1"/>
            <a:r>
              <a:rPr lang="en-US" sz="2000" dirty="0">
                <a:solidFill>
                  <a:srgbClr val="931A68"/>
                </a:solidFill>
                <a:latin typeface="Monaco" charset="0"/>
              </a:rPr>
              <a:t>if</a:t>
            </a:r>
            <a:r>
              <a:rPr lang="en-US" sz="2000" dirty="0">
                <a:latin typeface="Monaco" charset="0"/>
              </a:rPr>
              <a:t> (</a:t>
            </a:r>
            <a:r>
              <a:rPr lang="en-US" sz="2000" dirty="0" err="1">
                <a:solidFill>
                  <a:srgbClr val="7E504F"/>
                </a:solidFill>
                <a:latin typeface="Monaco" charset="0"/>
              </a:rPr>
              <a:t>pos</a:t>
            </a:r>
            <a:r>
              <a:rPr lang="en-US" sz="2000" dirty="0">
                <a:latin typeface="Monaco" charset="0"/>
              </a:rPr>
              <a:t> == </a:t>
            </a:r>
            <a:r>
              <a:rPr lang="en-US" sz="2000" dirty="0" err="1">
                <a:solidFill>
                  <a:srgbClr val="7E504F"/>
                </a:solidFill>
                <a:latin typeface="Monaco" charset="0"/>
              </a:rPr>
              <a:t>dest</a:t>
            </a:r>
            <a:r>
              <a:rPr lang="en-US" sz="2000" dirty="0" err="1">
                <a:latin typeface="Monaco" charset="0"/>
              </a:rPr>
              <a:t>.length</a:t>
            </a:r>
            <a:r>
              <a:rPr lang="en-US" sz="2000" dirty="0">
                <a:latin typeface="Monaco" charset="0"/>
              </a:rPr>
              <a:t>()) {</a:t>
            </a:r>
          </a:p>
          <a:p>
            <a:pPr lvl="1"/>
            <a:r>
              <a:rPr lang="en-US" sz="2000" dirty="0">
                <a:latin typeface="Monaco" charset="0"/>
              </a:rPr>
              <a:t>    </a:t>
            </a:r>
            <a:r>
              <a:rPr lang="en-US" sz="2000" dirty="0" err="1">
                <a:latin typeface="Monaco" charset="0"/>
              </a:rPr>
              <a:t>System.</a:t>
            </a:r>
            <a:r>
              <a:rPr lang="en-US" sz="2000" dirty="0" err="1">
                <a:solidFill>
                  <a:srgbClr val="0326CC"/>
                </a:solidFill>
                <a:latin typeface="Monaco" charset="0"/>
              </a:rPr>
              <a:t>out</a:t>
            </a:r>
            <a:r>
              <a:rPr lang="en-US" sz="2000" dirty="0" err="1">
                <a:latin typeface="Monaco" charset="0"/>
              </a:rPr>
              <a:t>.println</a:t>
            </a:r>
            <a:r>
              <a:rPr lang="en-US" sz="2000" dirty="0">
                <a:latin typeface="Monaco" charset="0"/>
              </a:rPr>
              <a:t>(</a:t>
            </a:r>
            <a:r>
              <a:rPr lang="en-US" sz="2000" dirty="0" err="1">
                <a:solidFill>
                  <a:srgbClr val="7E504F"/>
                </a:solidFill>
                <a:latin typeface="Monaco" charset="0"/>
              </a:rPr>
              <a:t>dest</a:t>
            </a:r>
            <a:r>
              <a:rPr lang="en-US" sz="2000" dirty="0">
                <a:latin typeface="Monaco" charset="0"/>
              </a:rPr>
              <a:t>);</a:t>
            </a:r>
          </a:p>
          <a:p>
            <a:pPr lvl="1"/>
            <a:r>
              <a:rPr lang="en-US" sz="2000" dirty="0">
                <a:latin typeface="Monaco" charset="0"/>
              </a:rPr>
              <a:t>    </a:t>
            </a:r>
            <a:r>
              <a:rPr lang="en-US" sz="2000" dirty="0">
                <a:solidFill>
                  <a:srgbClr val="931A68"/>
                </a:solidFill>
                <a:latin typeface="Monaco" charset="0"/>
              </a:rPr>
              <a:t>return</a:t>
            </a:r>
            <a:r>
              <a:rPr lang="en-US" sz="2000" dirty="0">
                <a:latin typeface="Monaco" charset="0"/>
              </a:rPr>
              <a:t>;</a:t>
            </a:r>
          </a:p>
          <a:p>
            <a:pPr lvl="1"/>
            <a:r>
              <a:rPr lang="en-US" sz="2000" dirty="0">
                <a:latin typeface="Monaco" charset="0"/>
              </a:rPr>
              <a:t>}</a:t>
            </a:r>
          </a:p>
          <a:p>
            <a:pPr lvl="1"/>
            <a:r>
              <a:rPr lang="en-US" sz="2000" dirty="0">
                <a:solidFill>
                  <a:srgbClr val="931A68"/>
                </a:solidFill>
                <a:latin typeface="Monaco" charset="0"/>
              </a:rPr>
              <a:t>for</a:t>
            </a:r>
            <a:r>
              <a:rPr lang="en-US" sz="2000" dirty="0">
                <a:latin typeface="Monaco" charset="0"/>
              </a:rPr>
              <a:t> (</a:t>
            </a:r>
            <a:r>
              <a:rPr lang="en-US" sz="2000" dirty="0" err="1">
                <a:solidFill>
                  <a:srgbClr val="931A68"/>
                </a:solidFill>
                <a:latin typeface="Monaco" charset="0"/>
              </a:rPr>
              <a:t>int</a:t>
            </a:r>
            <a:r>
              <a:rPr lang="en-US" sz="2000" dirty="0">
                <a:latin typeface="Monaco" charset="0"/>
              </a:rPr>
              <a:t> </a:t>
            </a:r>
            <a:r>
              <a:rPr lang="en-US" sz="2000" dirty="0" err="1">
                <a:solidFill>
                  <a:srgbClr val="7E504F"/>
                </a:solidFill>
                <a:latin typeface="Monaco" charset="0"/>
              </a:rPr>
              <a:t>i</a:t>
            </a:r>
            <a:r>
              <a:rPr lang="en-US" sz="2000" dirty="0">
                <a:latin typeface="Monaco" charset="0"/>
              </a:rPr>
              <a:t> = 0; </a:t>
            </a:r>
            <a:r>
              <a:rPr lang="en-US" sz="2000" dirty="0" err="1">
                <a:solidFill>
                  <a:srgbClr val="7E504F"/>
                </a:solidFill>
                <a:latin typeface="Monaco" charset="0"/>
              </a:rPr>
              <a:t>i</a:t>
            </a:r>
            <a:r>
              <a:rPr lang="en-US" sz="2000" dirty="0">
                <a:latin typeface="Monaco" charset="0"/>
              </a:rPr>
              <a:t> &lt; </a:t>
            </a:r>
            <a:r>
              <a:rPr lang="en-US" sz="2000" dirty="0" err="1">
                <a:solidFill>
                  <a:srgbClr val="7E504F"/>
                </a:solidFill>
                <a:latin typeface="Monaco" charset="0"/>
              </a:rPr>
              <a:t>orig</a:t>
            </a:r>
            <a:r>
              <a:rPr lang="en-US" sz="2000" dirty="0" err="1">
                <a:latin typeface="Monaco" charset="0"/>
              </a:rPr>
              <a:t>.length</a:t>
            </a:r>
            <a:r>
              <a:rPr lang="en-US" sz="2000" dirty="0">
                <a:latin typeface="Monaco" charset="0"/>
              </a:rPr>
              <a:t>(); </a:t>
            </a:r>
            <a:r>
              <a:rPr lang="en-US" sz="2000" dirty="0" err="1">
                <a:solidFill>
                  <a:srgbClr val="7E504F"/>
                </a:solidFill>
                <a:latin typeface="Monaco" charset="0"/>
              </a:rPr>
              <a:t>i</a:t>
            </a:r>
            <a:r>
              <a:rPr lang="en-US" sz="2000" dirty="0">
                <a:latin typeface="Monaco" charset="0"/>
              </a:rPr>
              <a:t>++) {</a:t>
            </a:r>
          </a:p>
          <a:p>
            <a:pPr lvl="1"/>
            <a:r>
              <a:rPr lang="en-US" sz="2000" dirty="0">
                <a:latin typeface="Monaco" charset="0"/>
              </a:rPr>
              <a:t>    </a:t>
            </a:r>
            <a:r>
              <a:rPr lang="en-US" sz="2000" dirty="0" err="1">
                <a:solidFill>
                  <a:srgbClr val="7E504F"/>
                </a:solidFill>
                <a:latin typeface="Monaco" charset="0"/>
              </a:rPr>
              <a:t>dest</a:t>
            </a:r>
            <a:r>
              <a:rPr lang="en-US" sz="2000" dirty="0" err="1">
                <a:latin typeface="Monaco" charset="0"/>
              </a:rPr>
              <a:t>.setCharAt</a:t>
            </a:r>
            <a:r>
              <a:rPr lang="en-US" sz="2000" dirty="0">
                <a:latin typeface="Monaco" charset="0"/>
              </a:rPr>
              <a:t>(</a:t>
            </a:r>
            <a:r>
              <a:rPr lang="en-US" sz="2000" dirty="0" err="1">
                <a:solidFill>
                  <a:srgbClr val="7E504F"/>
                </a:solidFill>
                <a:latin typeface="Monaco" charset="0"/>
              </a:rPr>
              <a:t>pos</a:t>
            </a:r>
            <a:r>
              <a:rPr lang="en-US" sz="2000" dirty="0">
                <a:latin typeface="Monaco" charset="0"/>
              </a:rPr>
              <a:t>, </a:t>
            </a:r>
            <a:r>
              <a:rPr lang="en-US" sz="2000" dirty="0" err="1">
                <a:solidFill>
                  <a:srgbClr val="7E504F"/>
                </a:solidFill>
                <a:latin typeface="Monaco" charset="0"/>
              </a:rPr>
              <a:t>orig</a:t>
            </a:r>
            <a:r>
              <a:rPr lang="en-US" sz="2000" dirty="0" err="1">
                <a:latin typeface="Monaco" charset="0"/>
              </a:rPr>
              <a:t>.charAt</a:t>
            </a:r>
            <a:r>
              <a:rPr lang="en-US" sz="2000" dirty="0">
                <a:latin typeface="Monaco" charset="0"/>
              </a:rPr>
              <a:t>(</a:t>
            </a:r>
            <a:r>
              <a:rPr lang="en-US" sz="2000" dirty="0" err="1">
                <a:solidFill>
                  <a:srgbClr val="7E504F"/>
                </a:solidFill>
                <a:latin typeface="Monaco" charset="0"/>
              </a:rPr>
              <a:t>i</a:t>
            </a:r>
            <a:r>
              <a:rPr lang="en-US" sz="2000" dirty="0">
                <a:latin typeface="Monaco" charset="0"/>
              </a:rPr>
              <a:t>));</a:t>
            </a:r>
          </a:p>
          <a:p>
            <a:pPr lvl="1"/>
            <a:r>
              <a:rPr lang="en-US" sz="2000" dirty="0">
                <a:latin typeface="Monaco" charset="0"/>
              </a:rPr>
              <a:t>    </a:t>
            </a:r>
            <a:r>
              <a:rPr lang="en-US" sz="2000" dirty="0" err="1">
                <a:solidFill>
                  <a:srgbClr val="7E504F"/>
                </a:solidFill>
                <a:latin typeface="Monaco" charset="0"/>
              </a:rPr>
              <a:t>orig</a:t>
            </a:r>
            <a:r>
              <a:rPr lang="en-US" sz="2000" dirty="0" err="1">
                <a:latin typeface="Monaco" charset="0"/>
              </a:rPr>
              <a:t>.deleteCharAt</a:t>
            </a:r>
            <a:r>
              <a:rPr lang="en-US" sz="2000" dirty="0">
                <a:latin typeface="Monaco" charset="0"/>
              </a:rPr>
              <a:t>(</a:t>
            </a:r>
            <a:r>
              <a:rPr lang="en-US" sz="2000" dirty="0" err="1">
                <a:solidFill>
                  <a:srgbClr val="7E504F"/>
                </a:solidFill>
                <a:latin typeface="Monaco" charset="0"/>
              </a:rPr>
              <a:t>i</a:t>
            </a:r>
            <a:r>
              <a:rPr lang="en-US" sz="2000" dirty="0">
                <a:latin typeface="Monaco" charset="0"/>
              </a:rPr>
              <a:t>);</a:t>
            </a:r>
          </a:p>
          <a:p>
            <a:pPr lvl="1"/>
            <a:r>
              <a:rPr lang="en-US" sz="2000" dirty="0">
                <a:latin typeface="Monaco" charset="0"/>
              </a:rPr>
              <a:t>    permutation(</a:t>
            </a:r>
            <a:r>
              <a:rPr lang="en-US" sz="2000" dirty="0" err="1">
                <a:solidFill>
                  <a:srgbClr val="7E504F"/>
                </a:solidFill>
                <a:latin typeface="Monaco" charset="0"/>
              </a:rPr>
              <a:t>orig</a:t>
            </a:r>
            <a:r>
              <a:rPr lang="en-US" sz="2000" dirty="0">
                <a:latin typeface="Monaco" charset="0"/>
              </a:rPr>
              <a:t>, </a:t>
            </a:r>
            <a:r>
              <a:rPr lang="en-US" sz="2000" dirty="0" err="1">
                <a:solidFill>
                  <a:srgbClr val="7E504F"/>
                </a:solidFill>
                <a:latin typeface="Monaco" charset="0"/>
              </a:rPr>
              <a:t>dest</a:t>
            </a:r>
            <a:r>
              <a:rPr lang="en-US" sz="2000" dirty="0">
                <a:latin typeface="Monaco" charset="0"/>
              </a:rPr>
              <a:t>, </a:t>
            </a:r>
            <a:r>
              <a:rPr lang="en-US" sz="2000" dirty="0">
                <a:solidFill>
                  <a:srgbClr val="7E504F"/>
                </a:solidFill>
                <a:latin typeface="Monaco" charset="0"/>
              </a:rPr>
              <a:t>pos</a:t>
            </a:r>
            <a:r>
              <a:rPr lang="en-US" sz="2000" dirty="0">
                <a:latin typeface="Monaco" charset="0"/>
              </a:rPr>
              <a:t>+1);</a:t>
            </a:r>
          </a:p>
          <a:p>
            <a:pPr lvl="1"/>
            <a:r>
              <a:rPr lang="en-US" sz="2000" dirty="0">
                <a:latin typeface="Monaco" charset="0"/>
              </a:rPr>
              <a:t>    </a:t>
            </a:r>
            <a:r>
              <a:rPr lang="en-US" sz="2000" dirty="0" err="1">
                <a:solidFill>
                  <a:srgbClr val="7E504F"/>
                </a:solidFill>
                <a:latin typeface="Monaco" charset="0"/>
              </a:rPr>
              <a:t>orig</a:t>
            </a:r>
            <a:r>
              <a:rPr lang="en-US" sz="2000" dirty="0" err="1">
                <a:latin typeface="Monaco" charset="0"/>
              </a:rPr>
              <a:t>.insert</a:t>
            </a:r>
            <a:r>
              <a:rPr lang="en-US" sz="2000" dirty="0">
                <a:latin typeface="Monaco" charset="0"/>
              </a:rPr>
              <a:t>(</a:t>
            </a:r>
            <a:r>
              <a:rPr lang="en-US" sz="2000" dirty="0" err="1">
                <a:solidFill>
                  <a:srgbClr val="7E504F"/>
                </a:solidFill>
                <a:latin typeface="Monaco" charset="0"/>
              </a:rPr>
              <a:t>i</a:t>
            </a:r>
            <a:r>
              <a:rPr lang="en-US" sz="2000" dirty="0">
                <a:latin typeface="Monaco" charset="0"/>
              </a:rPr>
              <a:t>, </a:t>
            </a:r>
            <a:r>
              <a:rPr lang="en-US" sz="2000" dirty="0" err="1">
                <a:solidFill>
                  <a:srgbClr val="7E504F"/>
                </a:solidFill>
                <a:latin typeface="Monaco" charset="0"/>
              </a:rPr>
              <a:t>dest</a:t>
            </a:r>
            <a:r>
              <a:rPr lang="en-US" sz="2000" dirty="0" err="1">
                <a:latin typeface="Monaco" charset="0"/>
              </a:rPr>
              <a:t>.charAt</a:t>
            </a:r>
            <a:r>
              <a:rPr lang="en-US" sz="2000" dirty="0">
                <a:latin typeface="Monaco" charset="0"/>
              </a:rPr>
              <a:t>(</a:t>
            </a:r>
            <a:r>
              <a:rPr lang="en-US" sz="2000" dirty="0" err="1">
                <a:solidFill>
                  <a:srgbClr val="7E504F"/>
                </a:solidFill>
                <a:latin typeface="Monaco" charset="0"/>
              </a:rPr>
              <a:t>pos</a:t>
            </a:r>
            <a:r>
              <a:rPr lang="en-US" sz="2000" dirty="0">
                <a:latin typeface="Monaco" charset="0"/>
              </a:rPr>
              <a:t>));</a:t>
            </a:r>
          </a:p>
          <a:p>
            <a:pPr lvl="1"/>
            <a:r>
              <a:rPr lang="en-US" sz="2000" dirty="0">
                <a:latin typeface="Monaco" charset="0"/>
              </a:rPr>
              <a:t>}</a:t>
            </a:r>
          </a:p>
          <a:p>
            <a:r>
              <a:rPr lang="en-US" sz="2000" dirty="0">
                <a:latin typeface="Monaco" charset="0"/>
              </a:rPr>
              <a:t>}</a:t>
            </a:r>
            <a:endParaRPr lang="en-US" sz="2000" dirty="0">
              <a:effectLst/>
              <a:latin typeface="Monaco" charset="0"/>
            </a:endParaRPr>
          </a:p>
        </p:txBody>
      </p:sp>
    </p:spTree>
    <p:extLst>
      <p:ext uri="{BB962C8B-B14F-4D97-AF65-F5344CB8AC3E}">
        <p14:creationId xmlns:p14="http://schemas.microsoft.com/office/powerpoint/2010/main" val="326545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linds(horizont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linds(horizontal)">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blinds(horizontal)">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blinds(horizontal)">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blinds(horizontal)">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blinds(horizontal)">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blinds(horizontal)">
                                      <p:cBhvr>
                                        <p:cTn id="57" dur="500"/>
                                        <p:tgtEl>
                                          <p:spTgt spid="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4">
                                            <p:txEl>
                                              <p:pRg st="11" end="11"/>
                                            </p:txEl>
                                          </p:spTgt>
                                        </p:tgtEl>
                                        <p:attrNameLst>
                                          <p:attrName>style.visibility</p:attrName>
                                        </p:attrNameLst>
                                      </p:cBhvr>
                                      <p:to>
                                        <p:strVal val="visible"/>
                                      </p:to>
                                    </p:set>
                                    <p:animEffect transition="in" filter="blinds(horizontal)">
                                      <p:cBhvr>
                                        <p:cTn id="62"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425C2-5059-4D3E-B22F-4B40BACE42C3}"/>
              </a:ext>
            </a:extLst>
          </p:cNvPr>
          <p:cNvSpPr>
            <a:spLocks noGrp="1"/>
          </p:cNvSpPr>
          <p:nvPr>
            <p:ph type="title"/>
          </p:nvPr>
        </p:nvSpPr>
        <p:spPr/>
        <p:txBody>
          <a:bodyPr/>
          <a:lstStyle/>
          <a:p>
            <a:r>
              <a:rPr lang="en-US" altLang="zh-CN" dirty="0"/>
              <a:t>Dynamic Programming</a:t>
            </a:r>
            <a:endParaRPr lang="zh-CN" altLang="en-US" dirty="0"/>
          </a:p>
        </p:txBody>
      </p:sp>
      <p:sp>
        <p:nvSpPr>
          <p:cNvPr id="3" name="内容占位符 2">
            <a:extLst>
              <a:ext uri="{FF2B5EF4-FFF2-40B4-BE49-F238E27FC236}">
                <a16:creationId xmlns:a16="http://schemas.microsoft.com/office/drawing/2014/main" id="{A85C42C1-E651-4001-BA3B-AC72D839E500}"/>
              </a:ext>
            </a:extLst>
          </p:cNvPr>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Given set of vertices {1, 2, 3, 4,….n}, let us consider 1 as starting and ending point of output. For every other vertex </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(other than 1), we find the minimum cost path with 1 as the starting point, </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as the ending point and all vertices appearing exactly once. </a:t>
            </a:r>
          </a:p>
          <a:p>
            <a:r>
              <a:rPr lang="en-US" altLang="zh-CN" dirty="0"/>
              <a:t>Define a term </a:t>
            </a:r>
            <a:r>
              <a:rPr lang="en-US" altLang="zh-CN" i="1" dirty="0"/>
              <a:t>C(S, </a:t>
            </a:r>
            <a:r>
              <a:rPr lang="en-US" altLang="zh-CN" i="1" dirty="0" err="1"/>
              <a:t>i</a:t>
            </a:r>
            <a:r>
              <a:rPr lang="en-US" altLang="zh-CN" i="1" dirty="0"/>
              <a:t>) be the cost of the minimum cost path visiting each vertex in set S exactly once, starting at 1 and ending at </a:t>
            </a:r>
            <a:r>
              <a:rPr lang="en-US" altLang="zh-CN" i="1" dirty="0" err="1"/>
              <a:t>i</a:t>
            </a:r>
            <a:r>
              <a:rPr lang="en-US" altLang="zh-CN" i="1" dirty="0"/>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4749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425C2-5059-4D3E-B22F-4B40BACE42C3}"/>
              </a:ext>
            </a:extLst>
          </p:cNvPr>
          <p:cNvSpPr>
            <a:spLocks noGrp="1"/>
          </p:cNvSpPr>
          <p:nvPr>
            <p:ph type="title"/>
          </p:nvPr>
        </p:nvSpPr>
        <p:spPr/>
        <p:txBody>
          <a:bodyPr/>
          <a:lstStyle/>
          <a:p>
            <a:r>
              <a:rPr lang="en-US" altLang="zh-CN" dirty="0"/>
              <a:t>Dynamic Programming</a:t>
            </a:r>
            <a:endParaRPr lang="zh-CN" altLang="en-US" dirty="0"/>
          </a:p>
        </p:txBody>
      </p:sp>
      <p:pic>
        <p:nvPicPr>
          <p:cNvPr id="7" name="图片 6">
            <a:extLst>
              <a:ext uri="{FF2B5EF4-FFF2-40B4-BE49-F238E27FC236}">
                <a16:creationId xmlns:a16="http://schemas.microsoft.com/office/drawing/2014/main" id="{CA2EC31F-7274-4384-B739-4F317795CE02}"/>
              </a:ext>
            </a:extLst>
          </p:cNvPr>
          <p:cNvPicPr>
            <a:picLocks noChangeAspect="1"/>
          </p:cNvPicPr>
          <p:nvPr/>
        </p:nvPicPr>
        <p:blipFill>
          <a:blip r:embed="rId2"/>
          <a:stretch>
            <a:fillRect/>
          </a:stretch>
        </p:blipFill>
        <p:spPr>
          <a:xfrm>
            <a:off x="173205" y="1981200"/>
            <a:ext cx="8797589" cy="2114551"/>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887D2BD-23F8-4FDD-A9A2-D3FA2565A5B4}"/>
                  </a:ext>
                </a:extLst>
              </p:cNvPr>
              <p:cNvSpPr txBox="1"/>
              <p:nvPr/>
            </p:nvSpPr>
            <p:spPr>
              <a:xfrm>
                <a:off x="723899" y="4800600"/>
                <a:ext cx="7696200" cy="10375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sup>
                        <m:e>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𝑘</m:t>
                              </m:r>
                            </m:sup>
                          </m:sSubSup>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𝑘</m:t>
                              </m:r>
                            </m:sub>
                            <m:sup>
                              <m:r>
                                <a:rPr lang="en-US" altLang="zh-CN" sz="2400" b="0" i="1" smtClean="0">
                                  <a:latin typeface="Cambria Math" panose="02040503050406030204" pitchFamily="18" charset="0"/>
                                </a:rPr>
                                <m:t>2</m:t>
                              </m:r>
                            </m:sup>
                          </m:sSubSup>
                        </m:e>
                      </m:nary>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e>
                      </m:d>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−2</m:t>
                          </m:r>
                        </m:e>
                      </m:d>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2</m:t>
                          </m:r>
                        </m:e>
                        <m:sup>
                          <m:r>
                            <a:rPr lang="en-US" altLang="zh-CN" sz="2400" i="1">
                              <a:latin typeface="Cambria Math" panose="02040503050406030204" pitchFamily="18" charset="0"/>
                            </a:rPr>
                            <m:t>𝑛</m:t>
                          </m:r>
                          <m:r>
                            <a:rPr lang="en-US" altLang="zh-CN" sz="2400" b="0" i="1" smtClean="0">
                              <a:latin typeface="Cambria Math" panose="02040503050406030204" pitchFamily="18" charset="0"/>
                            </a:rPr>
                            <m:t>−3</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i="1">
                              <a:latin typeface="Cambria Math" panose="02040503050406030204" pitchFamily="18" charset="0"/>
                            </a:rPr>
                            <m:t>2</m:t>
                          </m:r>
                        </m:sup>
                      </m:sSup>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2</m:t>
                          </m:r>
                        </m:e>
                        <m:sup>
                          <m:r>
                            <a:rPr lang="en-US" altLang="zh-CN" sz="2400" b="0" i="1" smtClean="0">
                              <a:latin typeface="Cambria Math" panose="02040503050406030204" pitchFamily="18" charset="0"/>
                            </a:rPr>
                            <m:t>𝑛</m:t>
                          </m:r>
                        </m:sup>
                      </m:sSup>
                      <m:r>
                        <a:rPr lang="en-US" altLang="zh-CN" sz="2400" b="0" i="1" smtClean="0">
                          <a:latin typeface="Cambria Math" panose="02040503050406030204" pitchFamily="18" charset="0"/>
                        </a:rPr>
                        <m:t>)</m:t>
                      </m:r>
                    </m:oMath>
                  </m:oMathPara>
                </a14:m>
                <a:endParaRPr lang="zh-CN" altLang="en-US" sz="2400" dirty="0"/>
              </a:p>
            </p:txBody>
          </p:sp>
        </mc:Choice>
        <mc:Fallback xmlns="">
          <p:sp>
            <p:nvSpPr>
              <p:cNvPr id="8" name="文本框 7">
                <a:extLst>
                  <a:ext uri="{FF2B5EF4-FFF2-40B4-BE49-F238E27FC236}">
                    <a16:creationId xmlns:a16="http://schemas.microsoft.com/office/drawing/2014/main" id="{E887D2BD-23F8-4FDD-A9A2-D3FA2565A5B4}"/>
                  </a:ext>
                </a:extLst>
              </p:cNvPr>
              <p:cNvSpPr txBox="1">
                <a:spLocks noRot="1" noChangeAspect="1" noMove="1" noResize="1" noEditPoints="1" noAdjustHandles="1" noChangeArrowheads="1" noChangeShapeType="1" noTextEdit="1"/>
              </p:cNvSpPr>
              <p:nvPr/>
            </p:nvSpPr>
            <p:spPr>
              <a:xfrm>
                <a:off x="723899" y="4800600"/>
                <a:ext cx="7696200" cy="1037528"/>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691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F48466-EBB5-4512-B402-4166012F4751}"/>
              </a:ext>
            </a:extLst>
          </p:cNvPr>
          <p:cNvSpPr>
            <a:spLocks noGrp="1"/>
          </p:cNvSpPr>
          <p:nvPr>
            <p:ph type="title"/>
          </p:nvPr>
        </p:nvSpPr>
        <p:spPr/>
        <p:txBody>
          <a:bodyPr/>
          <a:lstStyle/>
          <a:p>
            <a:r>
              <a:rPr lang="en-US" altLang="zh-CN" dirty="0"/>
              <a:t>TSP with Constraints</a:t>
            </a:r>
            <a:endParaRPr lang="zh-CN" altLang="en-US" dirty="0"/>
          </a:p>
        </p:txBody>
      </p:sp>
      <p:sp>
        <p:nvSpPr>
          <p:cNvPr id="3" name="内容占位符 2">
            <a:extLst>
              <a:ext uri="{FF2B5EF4-FFF2-40B4-BE49-F238E27FC236}">
                <a16:creationId xmlns:a16="http://schemas.microsoft.com/office/drawing/2014/main" id="{13C39CAD-8191-47CA-9B9D-391E493B16A7}"/>
              </a:ext>
            </a:extLst>
          </p:cNvPr>
          <p:cNvSpPr>
            <a:spLocks noGrp="1"/>
          </p:cNvSpPr>
          <p:nvPr>
            <p:ph idx="1"/>
          </p:nvPr>
        </p:nvSpPr>
        <p:spPr/>
        <p:txBody>
          <a:bodyPr/>
          <a:lstStyle/>
          <a:p>
            <a:r>
              <a:rPr lang="en-US" altLang="zh-CN" dirty="0"/>
              <a:t>TSP with capacity limit, also named Capacitated VRP(CVRP)</a:t>
            </a:r>
          </a:p>
          <a:p>
            <a:r>
              <a:rPr lang="en-US" altLang="zh-CN" dirty="0"/>
              <a:t>TSP with a time window, also named VRP with Time Windows (VRPTW)</a:t>
            </a:r>
          </a:p>
          <a:p>
            <a:r>
              <a:rPr lang="en-US" altLang="zh-CN" dirty="0"/>
              <a:t>TSP with visiting sequence, also named VRP with Pick-up and Delivery (PDP)</a:t>
            </a:r>
            <a:endParaRPr lang="zh-CN" altLang="en-US" dirty="0"/>
          </a:p>
        </p:txBody>
      </p:sp>
    </p:spTree>
    <p:extLst>
      <p:ext uri="{BB962C8B-B14F-4D97-AF65-F5344CB8AC3E}">
        <p14:creationId xmlns:p14="http://schemas.microsoft.com/office/powerpoint/2010/main" val="115407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a:t>
            </a:r>
          </a:p>
        </p:txBody>
      </p:sp>
      <p:sp>
        <p:nvSpPr>
          <p:cNvPr id="3" name="Content Placeholder 2"/>
          <p:cNvSpPr>
            <a:spLocks noGrp="1"/>
          </p:cNvSpPr>
          <p:nvPr>
            <p:ph idx="1"/>
          </p:nvPr>
        </p:nvSpPr>
        <p:spPr/>
        <p:txBody>
          <a:bodyPr/>
          <a:lstStyle/>
          <a:p>
            <a:r>
              <a:rPr lang="en-US" dirty="0"/>
              <a:t>In mathematics, a combination is a selection of items from a collection, such that the order of selection does not matter.</a:t>
            </a:r>
          </a:p>
          <a:p>
            <a:r>
              <a:rPr lang="en-US" dirty="0"/>
              <a:t>In mathematics, the notion of permutation relates to the act of arranging all the members of a set into some sequence or order, or if the set is already ordered, rearranging (reordering) its elements, a process called permuting. </a:t>
            </a:r>
          </a:p>
        </p:txBody>
      </p:sp>
    </p:spTree>
    <p:extLst>
      <p:ext uri="{BB962C8B-B14F-4D97-AF65-F5344CB8AC3E}">
        <p14:creationId xmlns:p14="http://schemas.microsoft.com/office/powerpoint/2010/main" val="1391860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6200"/>
            <a:ext cx="8229600" cy="1143000"/>
          </a:xfrm>
        </p:spPr>
        <p:txBody>
          <a:bodyPr/>
          <a:lstStyle/>
          <a:p>
            <a:r>
              <a:rPr kumimoji="1" lang="en-US" altLang="zh-CN" dirty="0"/>
              <a:t>Permutation vs. Combination</a:t>
            </a:r>
            <a:endParaRPr kumimoji="1" lang="zh-CN" altLang="en-US" dirty="0"/>
          </a:p>
        </p:txBody>
      </p:sp>
      <p:sp>
        <p:nvSpPr>
          <p:cNvPr id="5" name="文本框 4"/>
          <p:cNvSpPr txBox="1"/>
          <p:nvPr/>
        </p:nvSpPr>
        <p:spPr>
          <a:xfrm>
            <a:off x="665408" y="1513344"/>
            <a:ext cx="8021392" cy="4524315"/>
          </a:xfrm>
          <a:prstGeom prst="rect">
            <a:avLst/>
          </a:prstGeom>
          <a:noFill/>
        </p:spPr>
        <p:txBody>
          <a:bodyPr wrap="square" rtlCol="0">
            <a:spAutoFit/>
          </a:bodyPr>
          <a:lstStyle/>
          <a:p>
            <a:r>
              <a:rPr lang="en-US" sz="2400" dirty="0">
                <a:solidFill>
                  <a:srgbClr val="931A68"/>
                </a:solidFill>
                <a:latin typeface="Monaco" charset="0"/>
              </a:rPr>
              <a:t>void</a:t>
            </a:r>
            <a:r>
              <a:rPr lang="en-US" sz="2400" dirty="0">
                <a:latin typeface="Monaco" charset="0"/>
              </a:rPr>
              <a:t> permutation(</a:t>
            </a:r>
            <a:r>
              <a:rPr lang="en-US" sz="2400" dirty="0" err="1">
                <a:latin typeface="Monaco" charset="0"/>
              </a:rPr>
              <a:t>StringBuffer</a:t>
            </a:r>
            <a:r>
              <a:rPr lang="en-US" sz="2400" dirty="0">
                <a:latin typeface="Monaco" charset="0"/>
              </a:rPr>
              <a:t> </a:t>
            </a:r>
            <a:r>
              <a:rPr lang="en-US" sz="2400" dirty="0" err="1">
                <a:solidFill>
                  <a:srgbClr val="7E504F"/>
                </a:solidFill>
                <a:latin typeface="Monaco" charset="0"/>
              </a:rPr>
              <a:t>orig</a:t>
            </a:r>
            <a:r>
              <a:rPr lang="en-US" sz="2400" dirty="0">
                <a:latin typeface="Monaco" charset="0"/>
              </a:rPr>
              <a:t>, </a:t>
            </a:r>
            <a:r>
              <a:rPr lang="en-US" sz="2400" dirty="0" err="1">
                <a:latin typeface="Monaco" charset="0"/>
              </a:rPr>
              <a:t>StringBuffer</a:t>
            </a:r>
            <a:r>
              <a:rPr lang="en-US" sz="2400" dirty="0">
                <a:latin typeface="Monaco" charset="0"/>
              </a:rPr>
              <a:t> </a:t>
            </a:r>
            <a:r>
              <a:rPr lang="en-US" sz="2400" dirty="0" err="1">
                <a:solidFill>
                  <a:srgbClr val="7E504F"/>
                </a:solidFill>
                <a:latin typeface="Monaco" charset="0"/>
              </a:rPr>
              <a:t>dest</a:t>
            </a:r>
            <a:r>
              <a:rPr lang="en-US" sz="2400" dirty="0">
                <a:latin typeface="Monaco" charset="0"/>
              </a:rPr>
              <a:t>, </a:t>
            </a:r>
            <a:r>
              <a:rPr lang="en-US" sz="2400" dirty="0" err="1">
                <a:solidFill>
                  <a:srgbClr val="931A68"/>
                </a:solidFill>
                <a:latin typeface="Monaco" charset="0"/>
              </a:rPr>
              <a:t>int</a:t>
            </a:r>
            <a:r>
              <a:rPr lang="en-US" sz="2400" dirty="0">
                <a:latin typeface="Monaco" charset="0"/>
              </a:rPr>
              <a:t> </a:t>
            </a:r>
            <a:r>
              <a:rPr lang="en-US" sz="2400" dirty="0" err="1">
                <a:solidFill>
                  <a:srgbClr val="7E504F"/>
                </a:solidFill>
                <a:latin typeface="Monaco" charset="0"/>
              </a:rPr>
              <a:t>pos</a:t>
            </a:r>
            <a:r>
              <a:rPr lang="en-US" sz="2400" dirty="0">
                <a:latin typeface="Monaco" charset="0"/>
              </a:rPr>
              <a:t>) {</a:t>
            </a:r>
          </a:p>
          <a:p>
            <a:pPr lvl="1"/>
            <a:r>
              <a:rPr lang="en-US" sz="2400" dirty="0">
                <a:solidFill>
                  <a:srgbClr val="931A68"/>
                </a:solidFill>
                <a:latin typeface="Monaco" charset="0"/>
              </a:rPr>
              <a:t>if</a:t>
            </a:r>
            <a:r>
              <a:rPr lang="en-US" sz="2400" dirty="0">
                <a:latin typeface="Monaco" charset="0"/>
              </a:rPr>
              <a:t> (</a:t>
            </a:r>
            <a:r>
              <a:rPr lang="en-US" sz="2400" dirty="0" err="1">
                <a:solidFill>
                  <a:srgbClr val="7E504F"/>
                </a:solidFill>
                <a:latin typeface="Monaco" charset="0"/>
              </a:rPr>
              <a:t>pos</a:t>
            </a:r>
            <a:r>
              <a:rPr lang="en-US" sz="2400" dirty="0">
                <a:latin typeface="Monaco" charset="0"/>
              </a:rPr>
              <a:t> == </a:t>
            </a:r>
            <a:r>
              <a:rPr lang="en-US" sz="2400" dirty="0" err="1">
                <a:solidFill>
                  <a:srgbClr val="7E504F"/>
                </a:solidFill>
                <a:latin typeface="Monaco" charset="0"/>
              </a:rPr>
              <a:t>dest</a:t>
            </a:r>
            <a:r>
              <a:rPr lang="en-US" sz="2400" dirty="0" err="1">
                <a:latin typeface="Monaco" charset="0"/>
              </a:rPr>
              <a:t>.length</a:t>
            </a:r>
            <a:r>
              <a:rPr lang="en-US" sz="2400" dirty="0">
                <a:latin typeface="Monaco" charset="0"/>
              </a:rPr>
              <a:t>()) {</a:t>
            </a:r>
          </a:p>
          <a:p>
            <a:pPr lvl="1"/>
            <a:r>
              <a:rPr lang="en-US" sz="2400" dirty="0">
                <a:latin typeface="Monaco" charset="0"/>
              </a:rPr>
              <a:t>    </a:t>
            </a:r>
            <a:r>
              <a:rPr lang="en-US" sz="2400" dirty="0" err="1">
                <a:latin typeface="Monaco" charset="0"/>
              </a:rPr>
              <a:t>System.</a:t>
            </a:r>
            <a:r>
              <a:rPr lang="en-US" sz="2400" dirty="0" err="1">
                <a:solidFill>
                  <a:srgbClr val="0326CC"/>
                </a:solidFill>
                <a:latin typeface="Monaco" charset="0"/>
              </a:rPr>
              <a:t>out</a:t>
            </a:r>
            <a:r>
              <a:rPr lang="en-US" sz="2400" dirty="0" err="1">
                <a:latin typeface="Monaco" charset="0"/>
              </a:rPr>
              <a:t>.println</a:t>
            </a:r>
            <a:r>
              <a:rPr lang="en-US" sz="2400" dirty="0">
                <a:latin typeface="Monaco" charset="0"/>
              </a:rPr>
              <a:t>(</a:t>
            </a:r>
            <a:r>
              <a:rPr lang="en-US" sz="2400" dirty="0" err="1">
                <a:solidFill>
                  <a:srgbClr val="7E504F"/>
                </a:solidFill>
                <a:latin typeface="Monaco" charset="0"/>
              </a:rPr>
              <a:t>dest</a:t>
            </a:r>
            <a:r>
              <a:rPr lang="en-US" sz="2400" dirty="0">
                <a:latin typeface="Monaco" charset="0"/>
              </a:rPr>
              <a:t>);</a:t>
            </a:r>
          </a:p>
          <a:p>
            <a:pPr lvl="1"/>
            <a:r>
              <a:rPr lang="en-US" sz="2400" dirty="0">
                <a:latin typeface="Monaco" charset="0"/>
              </a:rPr>
              <a:t>    </a:t>
            </a:r>
            <a:r>
              <a:rPr lang="en-US" sz="2400" dirty="0">
                <a:solidFill>
                  <a:srgbClr val="931A68"/>
                </a:solidFill>
                <a:latin typeface="Monaco" charset="0"/>
              </a:rPr>
              <a:t>return</a:t>
            </a:r>
            <a:r>
              <a:rPr lang="en-US" sz="2400" dirty="0">
                <a:latin typeface="Monaco" charset="0"/>
              </a:rPr>
              <a:t>;</a:t>
            </a:r>
          </a:p>
          <a:p>
            <a:pPr lvl="1"/>
            <a:r>
              <a:rPr lang="en-US" sz="2400" dirty="0">
                <a:latin typeface="Monaco" charset="0"/>
              </a:rPr>
              <a:t>}</a:t>
            </a:r>
          </a:p>
          <a:p>
            <a:pPr lvl="1"/>
            <a:r>
              <a:rPr lang="en-US" sz="2400" dirty="0">
                <a:solidFill>
                  <a:srgbClr val="931A68"/>
                </a:solidFill>
                <a:latin typeface="Monaco" charset="0"/>
              </a:rPr>
              <a:t>for</a:t>
            </a:r>
            <a:r>
              <a:rPr lang="en-US" sz="2400" dirty="0">
                <a:latin typeface="Monaco" charset="0"/>
              </a:rPr>
              <a:t> (</a:t>
            </a:r>
            <a:r>
              <a:rPr lang="en-US" sz="2400" dirty="0" err="1">
                <a:solidFill>
                  <a:srgbClr val="931A68"/>
                </a:solidFill>
                <a:latin typeface="Monaco" charset="0"/>
              </a:rPr>
              <a:t>int</a:t>
            </a:r>
            <a:r>
              <a:rPr lang="en-US" sz="2400" dirty="0">
                <a:latin typeface="Monaco" charset="0"/>
              </a:rPr>
              <a:t> </a:t>
            </a:r>
            <a:r>
              <a:rPr lang="en-US" sz="2400" dirty="0" err="1">
                <a:solidFill>
                  <a:srgbClr val="7E504F"/>
                </a:solidFill>
                <a:latin typeface="Monaco" charset="0"/>
              </a:rPr>
              <a:t>i</a:t>
            </a:r>
            <a:r>
              <a:rPr lang="en-US" sz="2400" dirty="0">
                <a:latin typeface="Monaco" charset="0"/>
              </a:rPr>
              <a:t> = 0; </a:t>
            </a:r>
            <a:r>
              <a:rPr lang="en-US" sz="2400" dirty="0" err="1">
                <a:solidFill>
                  <a:srgbClr val="7E504F"/>
                </a:solidFill>
                <a:latin typeface="Monaco" charset="0"/>
              </a:rPr>
              <a:t>i</a:t>
            </a:r>
            <a:r>
              <a:rPr lang="en-US" sz="2400" dirty="0">
                <a:latin typeface="Monaco" charset="0"/>
              </a:rPr>
              <a:t> &lt; </a:t>
            </a:r>
            <a:r>
              <a:rPr lang="en-US" sz="2400" dirty="0" err="1">
                <a:solidFill>
                  <a:srgbClr val="7E504F"/>
                </a:solidFill>
                <a:latin typeface="Monaco" charset="0"/>
              </a:rPr>
              <a:t>orig</a:t>
            </a:r>
            <a:r>
              <a:rPr lang="en-US" sz="2400" dirty="0" err="1">
                <a:latin typeface="Monaco" charset="0"/>
              </a:rPr>
              <a:t>.length</a:t>
            </a:r>
            <a:r>
              <a:rPr lang="en-US" sz="2400" dirty="0">
                <a:latin typeface="Monaco" charset="0"/>
              </a:rPr>
              <a:t>(); </a:t>
            </a:r>
            <a:r>
              <a:rPr lang="en-US" sz="2400" dirty="0" err="1">
                <a:solidFill>
                  <a:srgbClr val="7E504F"/>
                </a:solidFill>
                <a:latin typeface="Monaco" charset="0"/>
              </a:rPr>
              <a:t>i</a:t>
            </a:r>
            <a:r>
              <a:rPr lang="en-US" sz="2400" dirty="0">
                <a:latin typeface="Monaco" charset="0"/>
              </a:rPr>
              <a:t>++) {</a:t>
            </a:r>
          </a:p>
          <a:p>
            <a:pPr lvl="1"/>
            <a:r>
              <a:rPr lang="en-US" sz="2400" dirty="0">
                <a:latin typeface="Monaco" charset="0"/>
              </a:rPr>
              <a:t>    </a:t>
            </a:r>
            <a:r>
              <a:rPr lang="en-US" sz="2400" dirty="0" err="1">
                <a:solidFill>
                  <a:srgbClr val="7E504F"/>
                </a:solidFill>
                <a:latin typeface="Monaco" charset="0"/>
              </a:rPr>
              <a:t>dest</a:t>
            </a:r>
            <a:r>
              <a:rPr lang="en-US" sz="2400" dirty="0" err="1">
                <a:latin typeface="Monaco" charset="0"/>
              </a:rPr>
              <a:t>.setCharAt</a:t>
            </a:r>
            <a:r>
              <a:rPr lang="en-US" sz="2400" dirty="0">
                <a:latin typeface="Monaco" charset="0"/>
              </a:rPr>
              <a:t>(</a:t>
            </a:r>
            <a:r>
              <a:rPr lang="en-US" sz="2400" dirty="0" err="1">
                <a:solidFill>
                  <a:srgbClr val="7E504F"/>
                </a:solidFill>
                <a:latin typeface="Monaco" charset="0"/>
              </a:rPr>
              <a:t>pos</a:t>
            </a:r>
            <a:r>
              <a:rPr lang="en-US" sz="2400" dirty="0">
                <a:latin typeface="Monaco" charset="0"/>
              </a:rPr>
              <a:t>, </a:t>
            </a:r>
            <a:r>
              <a:rPr lang="en-US" sz="2400" dirty="0" err="1">
                <a:solidFill>
                  <a:srgbClr val="7E504F"/>
                </a:solidFill>
                <a:latin typeface="Monaco" charset="0"/>
              </a:rPr>
              <a:t>orig</a:t>
            </a:r>
            <a:r>
              <a:rPr lang="en-US" sz="2400" dirty="0" err="1">
                <a:latin typeface="Monaco" charset="0"/>
              </a:rPr>
              <a:t>.charAt</a:t>
            </a:r>
            <a:r>
              <a:rPr lang="en-US" sz="2400" dirty="0">
                <a:latin typeface="Monaco" charset="0"/>
              </a:rPr>
              <a:t>(</a:t>
            </a:r>
            <a:r>
              <a:rPr lang="en-US" sz="2400" dirty="0" err="1">
                <a:solidFill>
                  <a:srgbClr val="7E504F"/>
                </a:solidFill>
                <a:latin typeface="Monaco" charset="0"/>
              </a:rPr>
              <a:t>i</a:t>
            </a:r>
            <a:r>
              <a:rPr lang="en-US" sz="2400" dirty="0">
                <a:latin typeface="Monaco" charset="0"/>
              </a:rPr>
              <a:t>));</a:t>
            </a:r>
          </a:p>
          <a:p>
            <a:pPr lvl="1"/>
            <a:r>
              <a:rPr lang="en-US" sz="2400" dirty="0">
                <a:latin typeface="Monaco" charset="0"/>
              </a:rPr>
              <a:t>    </a:t>
            </a:r>
            <a:r>
              <a:rPr lang="en-US" sz="2400" dirty="0" err="1">
                <a:solidFill>
                  <a:srgbClr val="7E504F"/>
                </a:solidFill>
                <a:latin typeface="Monaco" charset="0"/>
              </a:rPr>
              <a:t>orig</a:t>
            </a:r>
            <a:r>
              <a:rPr lang="en-US" sz="2400" dirty="0" err="1">
                <a:latin typeface="Monaco" charset="0"/>
              </a:rPr>
              <a:t>.deleteCharAt</a:t>
            </a:r>
            <a:r>
              <a:rPr lang="en-US" sz="2400" dirty="0">
                <a:latin typeface="Monaco" charset="0"/>
              </a:rPr>
              <a:t>(</a:t>
            </a:r>
            <a:r>
              <a:rPr lang="en-US" sz="2400" dirty="0" err="1">
                <a:solidFill>
                  <a:srgbClr val="7E504F"/>
                </a:solidFill>
                <a:latin typeface="Monaco" charset="0"/>
              </a:rPr>
              <a:t>i</a:t>
            </a:r>
            <a:r>
              <a:rPr lang="en-US" sz="2400" dirty="0">
                <a:latin typeface="Monaco" charset="0"/>
              </a:rPr>
              <a:t>);</a:t>
            </a:r>
          </a:p>
          <a:p>
            <a:pPr lvl="1"/>
            <a:r>
              <a:rPr lang="en-US" sz="2400" dirty="0">
                <a:latin typeface="Monaco" charset="0"/>
              </a:rPr>
              <a:t>    permutation(</a:t>
            </a:r>
            <a:r>
              <a:rPr lang="en-US" sz="2400" dirty="0" err="1">
                <a:solidFill>
                  <a:srgbClr val="7E504F"/>
                </a:solidFill>
                <a:latin typeface="Monaco" charset="0"/>
              </a:rPr>
              <a:t>orig</a:t>
            </a:r>
            <a:r>
              <a:rPr lang="en-US" sz="2400" dirty="0">
                <a:latin typeface="Monaco" charset="0"/>
              </a:rPr>
              <a:t>, </a:t>
            </a:r>
            <a:r>
              <a:rPr lang="en-US" sz="2400" dirty="0" err="1">
                <a:solidFill>
                  <a:srgbClr val="7E504F"/>
                </a:solidFill>
                <a:latin typeface="Monaco" charset="0"/>
              </a:rPr>
              <a:t>dest</a:t>
            </a:r>
            <a:r>
              <a:rPr lang="en-US" sz="2400" dirty="0">
                <a:latin typeface="Monaco" charset="0"/>
              </a:rPr>
              <a:t>, </a:t>
            </a:r>
            <a:r>
              <a:rPr lang="en-US" sz="2400" dirty="0">
                <a:solidFill>
                  <a:srgbClr val="7E504F"/>
                </a:solidFill>
                <a:latin typeface="Monaco" charset="0"/>
              </a:rPr>
              <a:t>pos</a:t>
            </a:r>
            <a:r>
              <a:rPr lang="en-US" sz="2400" dirty="0">
                <a:latin typeface="Monaco" charset="0"/>
              </a:rPr>
              <a:t>+1);</a:t>
            </a:r>
          </a:p>
          <a:p>
            <a:pPr lvl="1"/>
            <a:r>
              <a:rPr lang="en-US" sz="2400" dirty="0">
                <a:latin typeface="Monaco" charset="0"/>
              </a:rPr>
              <a:t>    </a:t>
            </a:r>
            <a:r>
              <a:rPr lang="en-US" sz="2400" dirty="0" err="1">
                <a:solidFill>
                  <a:srgbClr val="7E504F"/>
                </a:solidFill>
                <a:latin typeface="Monaco" charset="0"/>
              </a:rPr>
              <a:t>orig</a:t>
            </a:r>
            <a:r>
              <a:rPr lang="en-US" sz="2400" dirty="0" err="1">
                <a:latin typeface="Monaco" charset="0"/>
              </a:rPr>
              <a:t>.insert</a:t>
            </a:r>
            <a:r>
              <a:rPr lang="en-US" sz="2400" dirty="0">
                <a:latin typeface="Monaco" charset="0"/>
              </a:rPr>
              <a:t>(</a:t>
            </a:r>
            <a:r>
              <a:rPr lang="en-US" sz="2400" dirty="0" err="1">
                <a:solidFill>
                  <a:srgbClr val="7E504F"/>
                </a:solidFill>
                <a:latin typeface="Monaco" charset="0"/>
              </a:rPr>
              <a:t>i</a:t>
            </a:r>
            <a:r>
              <a:rPr lang="en-US" sz="2400" dirty="0">
                <a:latin typeface="Monaco" charset="0"/>
              </a:rPr>
              <a:t>, </a:t>
            </a:r>
            <a:r>
              <a:rPr lang="en-US" sz="2400" dirty="0" err="1">
                <a:solidFill>
                  <a:srgbClr val="7E504F"/>
                </a:solidFill>
                <a:latin typeface="Monaco" charset="0"/>
              </a:rPr>
              <a:t>dest</a:t>
            </a:r>
            <a:r>
              <a:rPr lang="en-US" sz="2400" dirty="0" err="1">
                <a:latin typeface="Monaco" charset="0"/>
              </a:rPr>
              <a:t>.charAt</a:t>
            </a:r>
            <a:r>
              <a:rPr lang="en-US" sz="2400" dirty="0">
                <a:latin typeface="Monaco" charset="0"/>
              </a:rPr>
              <a:t>(</a:t>
            </a:r>
            <a:r>
              <a:rPr lang="en-US" sz="2400" dirty="0" err="1">
                <a:solidFill>
                  <a:srgbClr val="7E504F"/>
                </a:solidFill>
                <a:latin typeface="Monaco" charset="0"/>
              </a:rPr>
              <a:t>pos</a:t>
            </a:r>
            <a:r>
              <a:rPr lang="en-US" sz="2400" dirty="0">
                <a:latin typeface="Monaco" charset="0"/>
              </a:rPr>
              <a:t>));</a:t>
            </a:r>
          </a:p>
          <a:p>
            <a:pPr lvl="1"/>
            <a:r>
              <a:rPr lang="en-US" sz="2400" dirty="0">
                <a:latin typeface="Monaco" charset="0"/>
              </a:rPr>
              <a:t>}</a:t>
            </a:r>
          </a:p>
          <a:p>
            <a:r>
              <a:rPr lang="en-US" sz="2400" dirty="0">
                <a:latin typeface="Monaco" charset="0"/>
              </a:rPr>
              <a:t>}</a:t>
            </a:r>
            <a:endParaRPr lang="en-US" sz="2400" dirty="0">
              <a:effectLst/>
              <a:latin typeface="Monaco" charset="0"/>
            </a:endParaRPr>
          </a:p>
        </p:txBody>
      </p:sp>
      <p:sp>
        <p:nvSpPr>
          <p:cNvPr id="8" name="TextBox 7"/>
          <p:cNvSpPr txBox="1"/>
          <p:nvPr/>
        </p:nvSpPr>
        <p:spPr>
          <a:xfrm>
            <a:off x="7792792" y="2551837"/>
            <a:ext cx="685800" cy="1754326"/>
          </a:xfrm>
          <a:prstGeom prst="rect">
            <a:avLst/>
          </a:prstGeom>
          <a:noFill/>
        </p:spPr>
        <p:txBody>
          <a:bodyPr wrap="square" rtlCol="0">
            <a:spAutoFit/>
          </a:bodyPr>
          <a:lstStyle/>
          <a:p>
            <a:r>
              <a:rPr lang="en-US" dirty="0"/>
              <a:t>ab</a:t>
            </a:r>
          </a:p>
          <a:p>
            <a:r>
              <a:rPr lang="en-US" dirty="0"/>
              <a:t>ac</a:t>
            </a:r>
          </a:p>
          <a:p>
            <a:r>
              <a:rPr lang="en-US" dirty="0" err="1"/>
              <a:t>ba</a:t>
            </a:r>
            <a:endParaRPr lang="en-US" dirty="0"/>
          </a:p>
          <a:p>
            <a:r>
              <a:rPr lang="en-US" dirty="0" err="1"/>
              <a:t>bc</a:t>
            </a:r>
            <a:endParaRPr lang="en-US" dirty="0"/>
          </a:p>
          <a:p>
            <a:r>
              <a:rPr lang="en-US" dirty="0"/>
              <a:t>ca</a:t>
            </a:r>
          </a:p>
          <a:p>
            <a:r>
              <a:rPr lang="en-US" dirty="0" err="1"/>
              <a:t>cb</a:t>
            </a:r>
            <a:endParaRPr lang="en-US" dirty="0"/>
          </a:p>
        </p:txBody>
      </p:sp>
    </p:spTree>
    <p:extLst>
      <p:ext uri="{BB962C8B-B14F-4D97-AF65-F5344CB8AC3E}">
        <p14:creationId xmlns:p14="http://schemas.microsoft.com/office/powerpoint/2010/main" val="179630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linds(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blinds(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blinds(horizontal)">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blinds(horizontal)">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blinds(horizontal)">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blinds(horizontal)">
                                      <p:cBhvr>
                                        <p:cTn id="57" dur="500"/>
                                        <p:tgtEl>
                                          <p:spTgt spid="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blinds(horizontal)">
                                      <p:cBhvr>
                                        <p:cTn id="62" dur="500"/>
                                        <p:tgtEl>
                                          <p:spTgt spid="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blinds(horizontal)">
                                      <p:cBhvr>
                                        <p:cTn id="6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Maximum </a:t>
            </a:r>
            <a:r>
              <a:rPr kumimoji="1" lang="en-US" altLang="zh-CN" dirty="0" err="1"/>
              <a:t>Subarray</a:t>
            </a:r>
            <a:endParaRPr kumimoji="1" lang="zh-CN" altLang="en-US" dirty="0"/>
          </a:p>
        </p:txBody>
      </p:sp>
      <p:sp>
        <p:nvSpPr>
          <p:cNvPr id="3" name="内容占位符 2"/>
          <p:cNvSpPr>
            <a:spLocks noGrp="1"/>
          </p:cNvSpPr>
          <p:nvPr>
            <p:ph idx="1"/>
          </p:nvPr>
        </p:nvSpPr>
        <p:spPr/>
        <p:txBody>
          <a:bodyPr/>
          <a:lstStyle/>
          <a:p>
            <a:r>
              <a:rPr kumimoji="1" lang="en-US" altLang="zh-CN" dirty="0"/>
              <a:t>Brutal Force</a:t>
            </a:r>
          </a:p>
          <a:p>
            <a:endParaRPr kumimoji="1" lang="en-US" altLang="zh-CN" dirty="0"/>
          </a:p>
          <a:p>
            <a:endParaRPr kumimoji="1" lang="en-US" altLang="zh-CN" dirty="0"/>
          </a:p>
          <a:p>
            <a:r>
              <a:rPr kumimoji="1" lang="en-US" altLang="zh-CN" dirty="0"/>
              <a:t>Divide and Conquer</a:t>
            </a:r>
          </a:p>
          <a:p>
            <a:pPr lvl="1"/>
            <a:r>
              <a:rPr lang="en-US" altLang="zh-CN" dirty="0"/>
              <a:t>entirely in the left </a:t>
            </a:r>
            <a:r>
              <a:rPr lang="en-US" altLang="zh-CN" dirty="0" err="1"/>
              <a:t>subarray</a:t>
            </a:r>
            <a:endParaRPr lang="en-US" altLang="zh-CN" dirty="0"/>
          </a:p>
          <a:p>
            <a:pPr lvl="1"/>
            <a:r>
              <a:rPr lang="en-US" altLang="zh-CN" dirty="0"/>
              <a:t>entirely in the right </a:t>
            </a:r>
            <a:r>
              <a:rPr lang="en-US" altLang="zh-CN" dirty="0" err="1"/>
              <a:t>subarray</a:t>
            </a:r>
            <a:endParaRPr lang="en-US" altLang="zh-CN" dirty="0"/>
          </a:p>
          <a:p>
            <a:pPr lvl="1"/>
            <a:r>
              <a:rPr lang="en-US" altLang="zh-CN" dirty="0"/>
              <a:t>Crossing the middle point</a:t>
            </a:r>
          </a:p>
          <a:p>
            <a:endParaRPr lang="en-US" altLang="zh-CN" dirty="0"/>
          </a:p>
          <a:p>
            <a:endParaRPr kumimoji="1"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3789079231"/>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1156" name="公式" r:id="rId3" imgW="114300" imgH="165100" progId="Equation.3">
                  <p:embed/>
                </p:oleObj>
              </mc:Choice>
              <mc:Fallback>
                <p:oleObj name="公式" r:id="rId3" imgW="114300" imgH="165100" progId="Equation.3">
                  <p:embed/>
                  <p:pic>
                    <p:nvPicPr>
                      <p:cNvPr id="0" name=""/>
                      <p:cNvPicPr/>
                      <p:nvPr/>
                    </p:nvPicPr>
                    <p:blipFill>
                      <a:blip r:embed="rId4"/>
                      <a:stretch>
                        <a:fillRect/>
                      </a:stretch>
                    </p:blipFill>
                    <p:spPr>
                      <a:xfrm>
                        <a:off x="4514850" y="3346450"/>
                        <a:ext cx="114300" cy="1651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082975267"/>
              </p:ext>
            </p:extLst>
          </p:nvPr>
        </p:nvGraphicFramePr>
        <p:xfrm>
          <a:off x="838200" y="2438400"/>
          <a:ext cx="609600" cy="723900"/>
        </p:xfrm>
        <a:graphic>
          <a:graphicData uri="http://schemas.openxmlformats.org/presentationml/2006/ole">
            <mc:AlternateContent xmlns:mc="http://schemas.openxmlformats.org/markup-compatibility/2006">
              <mc:Choice xmlns:v="urn:schemas-microsoft-com:vml" Requires="v">
                <p:oleObj spid="_x0000_s1157" name="公式" r:id="rId5" imgW="203200" imgH="241300" progId="Equation.3">
                  <p:embed/>
                </p:oleObj>
              </mc:Choice>
              <mc:Fallback>
                <p:oleObj name="公式" r:id="rId5" imgW="203200" imgH="241300" progId="Equation.3">
                  <p:embed/>
                  <p:pic>
                    <p:nvPicPr>
                      <p:cNvPr id="0" name=""/>
                      <p:cNvPicPr/>
                      <p:nvPr/>
                    </p:nvPicPr>
                    <p:blipFill>
                      <a:blip r:embed="rId6"/>
                      <a:stretch>
                        <a:fillRect/>
                      </a:stretch>
                    </p:blipFill>
                    <p:spPr>
                      <a:xfrm>
                        <a:off x="838200" y="2438400"/>
                        <a:ext cx="609600" cy="723900"/>
                      </a:xfrm>
                      <a:prstGeom prst="rect">
                        <a:avLst/>
                      </a:prstGeom>
                    </p:spPr>
                  </p:pic>
                </p:oleObj>
              </mc:Fallback>
            </mc:AlternateContent>
          </a:graphicData>
        </a:graphic>
      </p:graphicFrame>
    </p:spTree>
    <p:extLst>
      <p:ext uri="{BB962C8B-B14F-4D97-AF65-F5344CB8AC3E}">
        <p14:creationId xmlns:p14="http://schemas.microsoft.com/office/powerpoint/2010/main" val="226980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6200"/>
            <a:ext cx="8229600" cy="1143000"/>
          </a:xfrm>
        </p:spPr>
        <p:txBody>
          <a:bodyPr/>
          <a:lstStyle/>
          <a:p>
            <a:r>
              <a:rPr kumimoji="1" lang="en-US" altLang="zh-CN" dirty="0"/>
              <a:t>Permutation vs. Combination</a:t>
            </a:r>
            <a:endParaRPr kumimoji="1" lang="zh-CN" altLang="en-US" dirty="0"/>
          </a:p>
        </p:txBody>
      </p:sp>
      <p:sp>
        <p:nvSpPr>
          <p:cNvPr id="6" name="文本框 5"/>
          <p:cNvSpPr txBox="1"/>
          <p:nvPr/>
        </p:nvSpPr>
        <p:spPr>
          <a:xfrm>
            <a:off x="609600" y="2057400"/>
            <a:ext cx="8077200" cy="4154984"/>
          </a:xfrm>
          <a:prstGeom prst="rect">
            <a:avLst/>
          </a:prstGeom>
          <a:noFill/>
        </p:spPr>
        <p:txBody>
          <a:bodyPr wrap="square" rtlCol="0">
            <a:spAutoFit/>
          </a:bodyPr>
          <a:lstStyle/>
          <a:p>
            <a:r>
              <a:rPr lang="en-US" sz="2400" dirty="0">
                <a:solidFill>
                  <a:srgbClr val="931A68"/>
                </a:solidFill>
                <a:latin typeface="Monaco" charset="0"/>
              </a:rPr>
              <a:t>void</a:t>
            </a:r>
            <a:r>
              <a:rPr lang="en-US" sz="2400" dirty="0">
                <a:latin typeface="Monaco" charset="0"/>
              </a:rPr>
              <a:t> Combination(</a:t>
            </a:r>
            <a:r>
              <a:rPr lang="en-US" sz="2400" dirty="0" err="1">
                <a:latin typeface="Monaco" charset="0"/>
              </a:rPr>
              <a:t>StringBuffer</a:t>
            </a:r>
            <a:r>
              <a:rPr lang="en-US" sz="2400" dirty="0">
                <a:latin typeface="Monaco" charset="0"/>
              </a:rPr>
              <a:t> </a:t>
            </a:r>
            <a:r>
              <a:rPr lang="en-US" sz="2400" dirty="0" err="1">
                <a:solidFill>
                  <a:srgbClr val="7E504F"/>
                </a:solidFill>
                <a:latin typeface="Monaco" charset="0"/>
              </a:rPr>
              <a:t>orig</a:t>
            </a:r>
            <a:r>
              <a:rPr lang="en-US" sz="2400" dirty="0">
                <a:latin typeface="Monaco" charset="0"/>
              </a:rPr>
              <a:t>, </a:t>
            </a:r>
            <a:r>
              <a:rPr lang="en-US" sz="2400" dirty="0" err="1">
                <a:latin typeface="Monaco" charset="0"/>
              </a:rPr>
              <a:t>StringBuffer</a:t>
            </a:r>
            <a:r>
              <a:rPr lang="en-US" sz="2400" dirty="0">
                <a:latin typeface="Monaco" charset="0"/>
              </a:rPr>
              <a:t> </a:t>
            </a:r>
            <a:r>
              <a:rPr lang="en-US" sz="2400" dirty="0" err="1">
                <a:solidFill>
                  <a:srgbClr val="7E504F"/>
                </a:solidFill>
                <a:latin typeface="Monaco" charset="0"/>
              </a:rPr>
              <a:t>dest</a:t>
            </a:r>
            <a:r>
              <a:rPr lang="en-US" sz="2400" dirty="0">
                <a:latin typeface="Monaco" charset="0"/>
              </a:rPr>
              <a:t>, </a:t>
            </a:r>
            <a:r>
              <a:rPr lang="en-US" sz="2400" dirty="0" err="1">
                <a:solidFill>
                  <a:srgbClr val="931A68"/>
                </a:solidFill>
                <a:latin typeface="Monaco" charset="0"/>
              </a:rPr>
              <a:t>int</a:t>
            </a:r>
            <a:r>
              <a:rPr lang="en-US" sz="2400" dirty="0">
                <a:latin typeface="Monaco" charset="0"/>
              </a:rPr>
              <a:t> </a:t>
            </a:r>
            <a:r>
              <a:rPr lang="en-US" sz="2400" dirty="0" err="1">
                <a:solidFill>
                  <a:srgbClr val="7E504F"/>
                </a:solidFill>
                <a:latin typeface="Monaco" charset="0"/>
              </a:rPr>
              <a:t>pos</a:t>
            </a:r>
            <a:r>
              <a:rPr lang="en-US" sz="2400" dirty="0">
                <a:latin typeface="Monaco" charset="0"/>
              </a:rPr>
              <a:t>) {</a:t>
            </a:r>
          </a:p>
          <a:p>
            <a:pPr lvl="1"/>
            <a:r>
              <a:rPr lang="en-US" sz="2400" dirty="0">
                <a:solidFill>
                  <a:srgbClr val="931A68"/>
                </a:solidFill>
                <a:latin typeface="Monaco" charset="0"/>
              </a:rPr>
              <a:t>if</a:t>
            </a:r>
            <a:r>
              <a:rPr lang="en-US" sz="2400" dirty="0">
                <a:latin typeface="Monaco" charset="0"/>
              </a:rPr>
              <a:t> (</a:t>
            </a:r>
            <a:r>
              <a:rPr lang="en-US" sz="2400" dirty="0" err="1">
                <a:solidFill>
                  <a:srgbClr val="7E504F"/>
                </a:solidFill>
                <a:latin typeface="Monaco" charset="0"/>
              </a:rPr>
              <a:t>pos</a:t>
            </a:r>
            <a:r>
              <a:rPr lang="en-US" sz="2400" dirty="0">
                <a:latin typeface="Monaco" charset="0"/>
              </a:rPr>
              <a:t> == </a:t>
            </a:r>
            <a:r>
              <a:rPr lang="en-US" sz="2400" dirty="0" err="1">
                <a:solidFill>
                  <a:srgbClr val="7E504F"/>
                </a:solidFill>
                <a:latin typeface="Monaco" charset="0"/>
              </a:rPr>
              <a:t>dest</a:t>
            </a:r>
            <a:r>
              <a:rPr lang="en-US" sz="2400" dirty="0" err="1">
                <a:latin typeface="Monaco" charset="0"/>
              </a:rPr>
              <a:t>.length</a:t>
            </a:r>
            <a:r>
              <a:rPr lang="en-US" sz="2400" dirty="0">
                <a:latin typeface="Monaco" charset="0"/>
              </a:rPr>
              <a:t>()) {</a:t>
            </a:r>
          </a:p>
          <a:p>
            <a:pPr lvl="1"/>
            <a:r>
              <a:rPr lang="en-US" sz="2400" dirty="0">
                <a:latin typeface="Monaco" charset="0"/>
              </a:rPr>
              <a:t>    </a:t>
            </a:r>
            <a:r>
              <a:rPr lang="en-US" sz="2400" dirty="0" err="1">
                <a:latin typeface="Monaco" charset="0"/>
              </a:rPr>
              <a:t>System.</a:t>
            </a:r>
            <a:r>
              <a:rPr lang="en-US" sz="2400" dirty="0" err="1">
                <a:solidFill>
                  <a:srgbClr val="0326CC"/>
                </a:solidFill>
                <a:latin typeface="Monaco" charset="0"/>
              </a:rPr>
              <a:t>out</a:t>
            </a:r>
            <a:r>
              <a:rPr lang="en-US" sz="2400" dirty="0" err="1">
                <a:latin typeface="Monaco" charset="0"/>
              </a:rPr>
              <a:t>.println</a:t>
            </a:r>
            <a:r>
              <a:rPr lang="en-US" sz="2400" dirty="0">
                <a:latin typeface="Monaco" charset="0"/>
              </a:rPr>
              <a:t>(</a:t>
            </a:r>
            <a:r>
              <a:rPr lang="en-US" sz="2400" dirty="0" err="1">
                <a:solidFill>
                  <a:srgbClr val="7E504F"/>
                </a:solidFill>
                <a:latin typeface="Monaco" charset="0"/>
              </a:rPr>
              <a:t>dest</a:t>
            </a:r>
            <a:r>
              <a:rPr lang="en-US" sz="2400" dirty="0">
                <a:latin typeface="Monaco" charset="0"/>
              </a:rPr>
              <a:t>);</a:t>
            </a:r>
          </a:p>
          <a:p>
            <a:pPr lvl="1"/>
            <a:r>
              <a:rPr lang="en-US" sz="2400" dirty="0">
                <a:latin typeface="Monaco" charset="0"/>
              </a:rPr>
              <a:t>    </a:t>
            </a:r>
            <a:r>
              <a:rPr lang="en-US" sz="2400" dirty="0">
                <a:solidFill>
                  <a:srgbClr val="931A68"/>
                </a:solidFill>
                <a:latin typeface="Monaco" charset="0"/>
              </a:rPr>
              <a:t>return</a:t>
            </a:r>
            <a:r>
              <a:rPr lang="en-US" sz="2400" dirty="0">
                <a:latin typeface="Monaco" charset="0"/>
              </a:rPr>
              <a:t>;</a:t>
            </a:r>
          </a:p>
          <a:p>
            <a:pPr lvl="1"/>
            <a:r>
              <a:rPr lang="en-US" sz="2400" dirty="0">
                <a:latin typeface="Monaco" charset="0"/>
              </a:rPr>
              <a:t>}</a:t>
            </a:r>
          </a:p>
          <a:p>
            <a:pPr lvl="1"/>
            <a:r>
              <a:rPr lang="en-US" sz="2400" dirty="0">
                <a:solidFill>
                  <a:srgbClr val="931A68"/>
                </a:solidFill>
                <a:latin typeface="Monaco" charset="0"/>
              </a:rPr>
              <a:t>while</a:t>
            </a:r>
            <a:r>
              <a:rPr lang="en-US" sz="2400" dirty="0">
                <a:latin typeface="Monaco" charset="0"/>
              </a:rPr>
              <a:t> (</a:t>
            </a:r>
            <a:r>
              <a:rPr lang="en-US" sz="2400" dirty="0" err="1">
                <a:solidFill>
                  <a:srgbClr val="7E504F"/>
                </a:solidFill>
                <a:latin typeface="Monaco" charset="0"/>
              </a:rPr>
              <a:t>orig</a:t>
            </a:r>
            <a:r>
              <a:rPr lang="en-US" sz="2400" dirty="0" err="1">
                <a:latin typeface="Monaco" charset="0"/>
              </a:rPr>
              <a:t>.length</a:t>
            </a:r>
            <a:r>
              <a:rPr lang="en-US" sz="2400" dirty="0">
                <a:latin typeface="Monaco" charset="0"/>
              </a:rPr>
              <a:t>() != 0) {</a:t>
            </a:r>
          </a:p>
          <a:p>
            <a:pPr lvl="1"/>
            <a:r>
              <a:rPr lang="en-US" sz="2400" dirty="0">
                <a:latin typeface="Monaco" charset="0"/>
              </a:rPr>
              <a:t>    </a:t>
            </a:r>
            <a:r>
              <a:rPr lang="en-US" sz="2400" dirty="0" err="1">
                <a:solidFill>
                  <a:srgbClr val="7E504F"/>
                </a:solidFill>
                <a:latin typeface="Monaco" charset="0"/>
              </a:rPr>
              <a:t>dest</a:t>
            </a:r>
            <a:r>
              <a:rPr lang="en-US" sz="2400" dirty="0" err="1">
                <a:latin typeface="Monaco" charset="0"/>
              </a:rPr>
              <a:t>.setCharAt</a:t>
            </a:r>
            <a:r>
              <a:rPr lang="en-US" sz="2400" dirty="0">
                <a:latin typeface="Monaco" charset="0"/>
              </a:rPr>
              <a:t>(</a:t>
            </a:r>
            <a:r>
              <a:rPr lang="en-US" sz="2400" dirty="0" err="1">
                <a:solidFill>
                  <a:srgbClr val="7E504F"/>
                </a:solidFill>
                <a:latin typeface="Monaco" charset="0"/>
              </a:rPr>
              <a:t>pos</a:t>
            </a:r>
            <a:r>
              <a:rPr lang="en-US" sz="2400" dirty="0">
                <a:latin typeface="Monaco" charset="0"/>
              </a:rPr>
              <a:t>, </a:t>
            </a:r>
            <a:r>
              <a:rPr lang="en-US" sz="2400" dirty="0" err="1">
                <a:solidFill>
                  <a:srgbClr val="7E504F"/>
                </a:solidFill>
                <a:latin typeface="Monaco" charset="0"/>
              </a:rPr>
              <a:t>orig</a:t>
            </a:r>
            <a:r>
              <a:rPr lang="en-US" sz="2400" dirty="0" err="1">
                <a:latin typeface="Monaco" charset="0"/>
              </a:rPr>
              <a:t>.charAt</a:t>
            </a:r>
            <a:r>
              <a:rPr lang="en-US" sz="2400" dirty="0">
                <a:latin typeface="Monaco" charset="0"/>
              </a:rPr>
              <a:t>(0));</a:t>
            </a:r>
          </a:p>
          <a:p>
            <a:pPr lvl="1"/>
            <a:r>
              <a:rPr lang="en-US" sz="2400" dirty="0">
                <a:latin typeface="Monaco" charset="0"/>
              </a:rPr>
              <a:t>    </a:t>
            </a:r>
            <a:r>
              <a:rPr lang="en-US" sz="2400" dirty="0" err="1">
                <a:solidFill>
                  <a:srgbClr val="7E504F"/>
                </a:solidFill>
                <a:latin typeface="Monaco" charset="0"/>
              </a:rPr>
              <a:t>orig</a:t>
            </a:r>
            <a:r>
              <a:rPr lang="en-US" sz="2400" dirty="0" err="1">
                <a:latin typeface="Monaco" charset="0"/>
              </a:rPr>
              <a:t>.deleteCharAt</a:t>
            </a:r>
            <a:r>
              <a:rPr lang="en-US" sz="2400" dirty="0">
                <a:latin typeface="Monaco" charset="0"/>
              </a:rPr>
              <a:t>(0);</a:t>
            </a:r>
          </a:p>
          <a:p>
            <a:pPr lvl="1"/>
            <a:r>
              <a:rPr lang="en-US" sz="2400" dirty="0">
                <a:latin typeface="Monaco" charset="0"/>
              </a:rPr>
              <a:t>    Combination(</a:t>
            </a:r>
            <a:r>
              <a:rPr lang="en-US" sz="2400" dirty="0">
                <a:solidFill>
                  <a:srgbClr val="931A68"/>
                </a:solidFill>
                <a:latin typeface="Monaco" charset="0"/>
              </a:rPr>
              <a:t>new</a:t>
            </a:r>
            <a:r>
              <a:rPr lang="en-US" sz="2400" dirty="0">
                <a:latin typeface="Monaco" charset="0"/>
              </a:rPr>
              <a:t> </a:t>
            </a:r>
            <a:r>
              <a:rPr lang="en-US" sz="2400" dirty="0" err="1">
                <a:latin typeface="Monaco" charset="0"/>
              </a:rPr>
              <a:t>StringBuffer</a:t>
            </a:r>
            <a:r>
              <a:rPr lang="en-US" sz="2400" dirty="0">
                <a:latin typeface="Monaco" charset="0"/>
              </a:rPr>
              <a:t>(</a:t>
            </a:r>
            <a:r>
              <a:rPr lang="en-US" sz="2400" dirty="0" err="1">
                <a:solidFill>
                  <a:srgbClr val="7E504F"/>
                </a:solidFill>
                <a:latin typeface="Monaco" charset="0"/>
              </a:rPr>
              <a:t>orig</a:t>
            </a:r>
            <a:r>
              <a:rPr lang="en-US" sz="2400" dirty="0">
                <a:latin typeface="Monaco" charset="0"/>
              </a:rPr>
              <a:t>), </a:t>
            </a:r>
            <a:r>
              <a:rPr lang="en-US" sz="2400" dirty="0" err="1">
                <a:solidFill>
                  <a:srgbClr val="7E504F"/>
                </a:solidFill>
                <a:latin typeface="Monaco" charset="0"/>
              </a:rPr>
              <a:t>dest</a:t>
            </a:r>
            <a:r>
              <a:rPr lang="en-US" sz="2400" dirty="0">
                <a:latin typeface="Monaco" charset="0"/>
              </a:rPr>
              <a:t>, </a:t>
            </a:r>
            <a:r>
              <a:rPr lang="en-US" sz="2400" dirty="0">
                <a:solidFill>
                  <a:srgbClr val="7E504F"/>
                </a:solidFill>
                <a:latin typeface="Monaco" charset="0"/>
              </a:rPr>
              <a:t>pos</a:t>
            </a:r>
            <a:r>
              <a:rPr lang="en-US" sz="2400" dirty="0">
                <a:latin typeface="Monaco" charset="0"/>
              </a:rPr>
              <a:t>+1);</a:t>
            </a:r>
          </a:p>
          <a:p>
            <a:pPr lvl="1"/>
            <a:r>
              <a:rPr lang="en-US" sz="2400" dirty="0">
                <a:latin typeface="Monaco" charset="0"/>
              </a:rPr>
              <a:t>}</a:t>
            </a:r>
          </a:p>
          <a:p>
            <a:r>
              <a:rPr lang="en-US" sz="2400" dirty="0">
                <a:latin typeface="Monaco" charset="0"/>
              </a:rPr>
              <a:t>}</a:t>
            </a:r>
            <a:endParaRPr lang="en-US" sz="2400" dirty="0">
              <a:effectLst/>
              <a:latin typeface="Monaco" charset="0"/>
            </a:endParaRPr>
          </a:p>
        </p:txBody>
      </p:sp>
      <p:sp>
        <p:nvSpPr>
          <p:cNvPr id="3" name="TextBox 2"/>
          <p:cNvSpPr txBox="1"/>
          <p:nvPr/>
        </p:nvSpPr>
        <p:spPr>
          <a:xfrm>
            <a:off x="8077200" y="3886200"/>
            <a:ext cx="685800" cy="923330"/>
          </a:xfrm>
          <a:prstGeom prst="rect">
            <a:avLst/>
          </a:prstGeom>
          <a:noFill/>
        </p:spPr>
        <p:txBody>
          <a:bodyPr wrap="square" rtlCol="0">
            <a:spAutoFit/>
          </a:bodyPr>
          <a:lstStyle/>
          <a:p>
            <a:r>
              <a:rPr lang="en-US" dirty="0"/>
              <a:t>ab</a:t>
            </a:r>
          </a:p>
          <a:p>
            <a:r>
              <a:rPr lang="en-US" dirty="0"/>
              <a:t>ac</a:t>
            </a:r>
          </a:p>
          <a:p>
            <a:r>
              <a:rPr lang="en-US" dirty="0" err="1"/>
              <a:t>bc</a:t>
            </a:r>
            <a:endParaRPr lang="en-US" dirty="0"/>
          </a:p>
        </p:txBody>
      </p:sp>
    </p:spTree>
    <p:extLst>
      <p:ext uri="{BB962C8B-B14F-4D97-AF65-F5344CB8AC3E}">
        <p14:creationId xmlns:p14="http://schemas.microsoft.com/office/powerpoint/2010/main" val="111562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blinds(horizontal)">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blinds(horizontal)">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blinds(horizontal)">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blinds(horizontal)">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blinds(horizontal)">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blinds(horizontal)">
                                      <p:cBhvr>
                                        <p:cTn id="57" dur="500"/>
                                        <p:tgtEl>
                                          <p:spTgt spid="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blinds(horizontal)">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04800"/>
            <a:ext cx="8229600" cy="1143000"/>
          </a:xfrm>
        </p:spPr>
        <p:txBody>
          <a:bodyPr/>
          <a:lstStyle/>
          <a:p>
            <a:r>
              <a:rPr lang="en-US" altLang="zh-CN" dirty="0"/>
              <a:t>Coins Combination</a:t>
            </a:r>
            <a:endParaRPr lang="zh-CN" altLang="en-US" dirty="0"/>
          </a:p>
        </p:txBody>
      </p:sp>
      <p:sp>
        <p:nvSpPr>
          <p:cNvPr id="6" name="内容占位符 5"/>
          <p:cNvSpPr>
            <a:spLocks noGrp="1"/>
          </p:cNvSpPr>
          <p:nvPr>
            <p:ph idx="1"/>
          </p:nvPr>
        </p:nvSpPr>
        <p:spPr>
          <a:xfrm>
            <a:off x="457200" y="685800"/>
            <a:ext cx="8229600" cy="4389120"/>
          </a:xfrm>
        </p:spPr>
        <p:txBody>
          <a:bodyPr/>
          <a:lstStyle/>
          <a:p>
            <a:r>
              <a:rPr kumimoji="1" lang="en-US" altLang="zh-CN" dirty="0"/>
              <a:t>Coins consist of 1, 2, and 5.</a:t>
            </a:r>
          </a:p>
          <a:p>
            <a:r>
              <a:rPr kumimoji="1" lang="en-US" altLang="zh-CN" dirty="0"/>
              <a:t>What are solutions to form 15 by combining coins?</a:t>
            </a:r>
            <a:endParaRPr kumimoji="1" lang="zh-CN" altLang="en-US" dirty="0"/>
          </a:p>
        </p:txBody>
      </p:sp>
      <p:sp>
        <p:nvSpPr>
          <p:cNvPr id="3" name="文本框 2"/>
          <p:cNvSpPr txBox="1"/>
          <p:nvPr/>
        </p:nvSpPr>
        <p:spPr>
          <a:xfrm>
            <a:off x="685800" y="1524000"/>
            <a:ext cx="7391400" cy="5355313"/>
          </a:xfrm>
          <a:prstGeom prst="rect">
            <a:avLst/>
          </a:prstGeom>
          <a:noFill/>
        </p:spPr>
        <p:txBody>
          <a:bodyPr wrap="square" rtlCol="0">
            <a:spAutoFit/>
          </a:bodyPr>
          <a:lstStyle/>
          <a:p>
            <a:r>
              <a:rPr lang="en-US" altLang="zh-CN" b="1" dirty="0">
                <a:solidFill>
                  <a:srgbClr val="0000FF"/>
                </a:solidFill>
                <a:latin typeface="Menlo-Bold"/>
              </a:rPr>
              <a:t>1 1 1 1 1 1 1 1 1 1 1 1 1 1 1 </a:t>
            </a:r>
          </a:p>
          <a:p>
            <a:r>
              <a:rPr lang="en-US" altLang="zh-CN" b="1" dirty="0">
                <a:solidFill>
                  <a:srgbClr val="0000FF"/>
                </a:solidFill>
                <a:latin typeface="Menlo-Bold"/>
              </a:rPr>
              <a:t>1 1 1 1 1 1 1 1 1 1 1 1 1 2 </a:t>
            </a:r>
          </a:p>
          <a:p>
            <a:r>
              <a:rPr lang="en-US" altLang="zh-CN" b="1" dirty="0">
                <a:solidFill>
                  <a:srgbClr val="0000FF"/>
                </a:solidFill>
                <a:latin typeface="Menlo-Bold"/>
              </a:rPr>
              <a:t>1 1 1 1 1 1 1 1 1 1 1 2 2 </a:t>
            </a:r>
          </a:p>
          <a:p>
            <a:r>
              <a:rPr lang="en-US" altLang="zh-CN" b="1" dirty="0">
                <a:solidFill>
                  <a:srgbClr val="0000FF"/>
                </a:solidFill>
                <a:latin typeface="Menlo-Bold"/>
              </a:rPr>
              <a:t>1 1 1 1 1 1 1 1 1 1 5 </a:t>
            </a:r>
          </a:p>
          <a:p>
            <a:r>
              <a:rPr lang="en-US" altLang="zh-CN" b="1" dirty="0">
                <a:solidFill>
                  <a:srgbClr val="0000FF"/>
                </a:solidFill>
                <a:latin typeface="Menlo-Bold"/>
              </a:rPr>
              <a:t>1 1 1 1 1 1 1 1 1 2 2 2 </a:t>
            </a:r>
          </a:p>
          <a:p>
            <a:r>
              <a:rPr lang="en-US" altLang="zh-CN" b="1" dirty="0">
                <a:solidFill>
                  <a:srgbClr val="0000FF"/>
                </a:solidFill>
                <a:latin typeface="Menlo-Bold"/>
              </a:rPr>
              <a:t>1 1 1 1 1 1 1 1 2 5 </a:t>
            </a:r>
          </a:p>
          <a:p>
            <a:r>
              <a:rPr lang="en-US" altLang="zh-CN" b="1" dirty="0">
                <a:solidFill>
                  <a:srgbClr val="0000FF"/>
                </a:solidFill>
                <a:latin typeface="Menlo-Bold"/>
              </a:rPr>
              <a:t>1 1 1 1 1 1 1 2 2 2 2 </a:t>
            </a:r>
          </a:p>
          <a:p>
            <a:r>
              <a:rPr lang="en-US" altLang="zh-CN" b="1" dirty="0">
                <a:solidFill>
                  <a:srgbClr val="0000FF"/>
                </a:solidFill>
                <a:latin typeface="Menlo-Bold"/>
              </a:rPr>
              <a:t>1 1 1 1 1 1 2 2 5 </a:t>
            </a:r>
          </a:p>
          <a:p>
            <a:r>
              <a:rPr lang="en-US" altLang="zh-CN" b="1" dirty="0">
                <a:solidFill>
                  <a:srgbClr val="0000FF"/>
                </a:solidFill>
                <a:latin typeface="Menlo-Bold"/>
              </a:rPr>
              <a:t>1 1 1 1 1 2 2 2 2 2 </a:t>
            </a:r>
          </a:p>
          <a:p>
            <a:r>
              <a:rPr lang="en-US" altLang="zh-CN" b="1" dirty="0">
                <a:solidFill>
                  <a:srgbClr val="0000FF"/>
                </a:solidFill>
                <a:latin typeface="Menlo-Bold"/>
              </a:rPr>
              <a:t>1 1 1 1 1 5 5 </a:t>
            </a:r>
          </a:p>
          <a:p>
            <a:r>
              <a:rPr lang="en-US" altLang="zh-CN" b="1" dirty="0">
                <a:solidFill>
                  <a:srgbClr val="0000FF"/>
                </a:solidFill>
                <a:latin typeface="Menlo-Bold"/>
              </a:rPr>
              <a:t>1 1 1 1 2 2 2 5 </a:t>
            </a:r>
          </a:p>
          <a:p>
            <a:r>
              <a:rPr lang="en-US" altLang="zh-CN" b="1" dirty="0">
                <a:solidFill>
                  <a:srgbClr val="0000FF"/>
                </a:solidFill>
                <a:latin typeface="Menlo-Bold"/>
              </a:rPr>
              <a:t>1 1 1 2 2 2 2 2 2 </a:t>
            </a:r>
          </a:p>
          <a:p>
            <a:r>
              <a:rPr lang="en-US" altLang="zh-CN" b="1" dirty="0">
                <a:solidFill>
                  <a:srgbClr val="0000FF"/>
                </a:solidFill>
                <a:latin typeface="Menlo-Bold"/>
              </a:rPr>
              <a:t>1 1 1 2 5 5 </a:t>
            </a:r>
          </a:p>
          <a:p>
            <a:r>
              <a:rPr lang="en-US" altLang="zh-CN" b="1" dirty="0">
                <a:solidFill>
                  <a:srgbClr val="0000FF"/>
                </a:solidFill>
                <a:latin typeface="Menlo-Bold"/>
              </a:rPr>
              <a:t>1 1 2 2 2 2 5 </a:t>
            </a:r>
          </a:p>
          <a:p>
            <a:r>
              <a:rPr lang="en-US" altLang="zh-CN" b="1" dirty="0">
                <a:solidFill>
                  <a:srgbClr val="0000FF"/>
                </a:solidFill>
                <a:latin typeface="Menlo-Bold"/>
              </a:rPr>
              <a:t>1 2 2 2 2 2 2 2 </a:t>
            </a:r>
          </a:p>
          <a:p>
            <a:r>
              <a:rPr lang="en-US" altLang="zh-CN" b="1" dirty="0">
                <a:solidFill>
                  <a:srgbClr val="0000FF"/>
                </a:solidFill>
                <a:latin typeface="Menlo-Bold"/>
              </a:rPr>
              <a:t>1 2 2 5 5 </a:t>
            </a:r>
          </a:p>
          <a:p>
            <a:r>
              <a:rPr lang="en-US" altLang="zh-CN" b="1" dirty="0">
                <a:solidFill>
                  <a:srgbClr val="0000FF"/>
                </a:solidFill>
                <a:latin typeface="Menlo-Bold"/>
              </a:rPr>
              <a:t>2 2 2 2 2 5 </a:t>
            </a:r>
          </a:p>
          <a:p>
            <a:r>
              <a:rPr lang="en-US" altLang="zh-CN" b="1" dirty="0">
                <a:solidFill>
                  <a:srgbClr val="0000FF"/>
                </a:solidFill>
                <a:latin typeface="Menlo-Bold"/>
              </a:rPr>
              <a:t>5 5 5 </a:t>
            </a:r>
          </a:p>
          <a:p>
            <a:r>
              <a:rPr lang="en-US" altLang="zh-CN" b="1" dirty="0">
                <a:solidFill>
                  <a:srgbClr val="0000FF"/>
                </a:solidFill>
                <a:latin typeface="Menlo-Bold"/>
              </a:rPr>
              <a:t>The total number of solutions is 18</a:t>
            </a:r>
          </a:p>
        </p:txBody>
      </p:sp>
    </p:spTree>
    <p:extLst>
      <p:ext uri="{BB962C8B-B14F-4D97-AF65-F5344CB8AC3E}">
        <p14:creationId xmlns:p14="http://schemas.microsoft.com/office/powerpoint/2010/main" val="35927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6200"/>
            <a:ext cx="8229600" cy="838200"/>
          </a:xfrm>
        </p:spPr>
        <p:txBody>
          <a:bodyPr/>
          <a:lstStyle/>
          <a:p>
            <a:r>
              <a:rPr kumimoji="1" lang="en-US" altLang="zh-CN" dirty="0"/>
              <a:t>Coins Combination</a:t>
            </a:r>
            <a:endParaRPr kumimoji="1" lang="zh-CN" altLang="en-US" dirty="0"/>
          </a:p>
        </p:txBody>
      </p:sp>
      <p:sp>
        <p:nvSpPr>
          <p:cNvPr id="4" name="文本框 3"/>
          <p:cNvSpPr txBox="1"/>
          <p:nvPr/>
        </p:nvSpPr>
        <p:spPr>
          <a:xfrm>
            <a:off x="17172" y="907732"/>
            <a:ext cx="8991600" cy="5416868"/>
          </a:xfrm>
          <a:prstGeom prst="rect">
            <a:avLst/>
          </a:prstGeom>
          <a:noFill/>
        </p:spPr>
        <p:txBody>
          <a:bodyPr wrap="square" rtlCol="0">
            <a:spAutoFit/>
          </a:bodyPr>
          <a:lstStyle/>
          <a:p>
            <a:r>
              <a:rPr lang="en-US" altLang="zh-CN" sz="1600" dirty="0" err="1">
                <a:solidFill>
                  <a:srgbClr val="AA0D91"/>
                </a:solidFill>
                <a:latin typeface="Menlo-Regular"/>
              </a:rPr>
              <a:t>int</a:t>
            </a:r>
            <a:r>
              <a:rPr lang="en-US" altLang="zh-CN" sz="1600" dirty="0">
                <a:solidFill>
                  <a:srgbClr val="000000"/>
                </a:solidFill>
                <a:latin typeface="Menlo-Regular"/>
              </a:rPr>
              <a:t> </a:t>
            </a:r>
            <a:r>
              <a:rPr lang="en-US" altLang="zh-CN" sz="1600" dirty="0" err="1">
                <a:solidFill>
                  <a:srgbClr val="000000"/>
                </a:solidFill>
                <a:latin typeface="Menlo-Regular"/>
              </a:rPr>
              <a:t>CoinsCombination</a:t>
            </a:r>
            <a:r>
              <a:rPr lang="en-US" altLang="zh-CN" sz="1600" dirty="0">
                <a:solidFill>
                  <a:srgbClr val="000000"/>
                </a:solidFill>
                <a:latin typeface="Menlo-Regular"/>
              </a:rPr>
              <a:t>(</a:t>
            </a:r>
            <a:r>
              <a:rPr lang="en-US" altLang="zh-CN" sz="1600" dirty="0" err="1">
                <a:solidFill>
                  <a:srgbClr val="AA0D91"/>
                </a:solidFill>
                <a:latin typeface="Menlo-Regular"/>
              </a:rPr>
              <a:t>const</a:t>
            </a:r>
            <a:r>
              <a:rPr lang="en-US" altLang="zh-CN" sz="1600" dirty="0">
                <a:solidFill>
                  <a:srgbClr val="000000"/>
                </a:solidFill>
                <a:latin typeface="Menlo-Regular"/>
              </a:rPr>
              <a:t> </a:t>
            </a:r>
            <a:r>
              <a:rPr lang="en-US" altLang="zh-CN" sz="1600" dirty="0">
                <a:solidFill>
                  <a:srgbClr val="5C2699"/>
                </a:solidFill>
                <a:latin typeface="Menlo-Regular"/>
              </a:rPr>
              <a:t>vector</a:t>
            </a:r>
            <a:r>
              <a:rPr lang="en-US" altLang="zh-CN" sz="1600" dirty="0">
                <a:solidFill>
                  <a:srgbClr val="000000"/>
                </a:solidFill>
                <a:latin typeface="Menlo-Regular"/>
              </a:rPr>
              <a:t>&lt;</a:t>
            </a:r>
            <a:r>
              <a:rPr lang="en-US" altLang="zh-CN" sz="1600" dirty="0" err="1">
                <a:solidFill>
                  <a:srgbClr val="AA0D91"/>
                </a:solidFill>
                <a:latin typeface="Menlo-Regular"/>
              </a:rPr>
              <a:t>int</a:t>
            </a:r>
            <a:r>
              <a:rPr lang="en-US" altLang="zh-CN" sz="1600" dirty="0">
                <a:solidFill>
                  <a:srgbClr val="000000"/>
                </a:solidFill>
                <a:latin typeface="Menlo-Regular"/>
              </a:rPr>
              <a:t>&gt;&amp; options, </a:t>
            </a:r>
            <a:r>
              <a:rPr lang="en-US" altLang="zh-CN" sz="1600" dirty="0">
                <a:solidFill>
                  <a:srgbClr val="5C2699"/>
                </a:solidFill>
                <a:latin typeface="Menlo-Regular"/>
              </a:rPr>
              <a:t>vector</a:t>
            </a:r>
            <a:r>
              <a:rPr lang="en-US" altLang="zh-CN" sz="1600" dirty="0">
                <a:solidFill>
                  <a:srgbClr val="000000"/>
                </a:solidFill>
                <a:latin typeface="Menlo-Regular"/>
              </a:rPr>
              <a:t>&lt;</a:t>
            </a:r>
            <a:r>
              <a:rPr lang="en-US" altLang="zh-CN" sz="1600" dirty="0" err="1">
                <a:solidFill>
                  <a:srgbClr val="AA0D91"/>
                </a:solidFill>
                <a:latin typeface="Menlo-Regular"/>
              </a:rPr>
              <a:t>int</a:t>
            </a:r>
            <a:r>
              <a:rPr lang="en-US" altLang="zh-CN" sz="1600" dirty="0">
                <a:solidFill>
                  <a:srgbClr val="000000"/>
                </a:solidFill>
                <a:latin typeface="Menlo-Regular"/>
              </a:rPr>
              <a:t>&gt; solution, </a:t>
            </a:r>
            <a:r>
              <a:rPr lang="en-US" altLang="zh-CN" sz="1600" dirty="0" err="1">
                <a:solidFill>
                  <a:srgbClr val="AA0D91"/>
                </a:solidFill>
                <a:latin typeface="Menlo-Regular"/>
              </a:rPr>
              <a:t>int</a:t>
            </a:r>
            <a:r>
              <a:rPr lang="en-US" altLang="zh-CN" sz="1600" dirty="0">
                <a:solidFill>
                  <a:srgbClr val="000000"/>
                </a:solidFill>
                <a:latin typeface="Menlo-Regular"/>
              </a:rPr>
              <a:t> total) {</a:t>
            </a:r>
          </a:p>
          <a:p>
            <a:r>
              <a:rPr lang="en-US" altLang="zh-CN" sz="1600" dirty="0">
                <a:solidFill>
                  <a:srgbClr val="000000"/>
                </a:solidFill>
                <a:latin typeface="Menlo-Regular"/>
              </a:rPr>
              <a:t>    </a:t>
            </a:r>
            <a:r>
              <a:rPr lang="en-US" altLang="zh-CN" sz="1600" dirty="0">
                <a:solidFill>
                  <a:srgbClr val="AA0D91"/>
                </a:solidFill>
                <a:latin typeface="Menlo-Regular"/>
              </a:rPr>
              <a:t>if</a:t>
            </a:r>
            <a:r>
              <a:rPr lang="en-US" altLang="zh-CN" sz="1600" dirty="0">
                <a:solidFill>
                  <a:srgbClr val="000000"/>
                </a:solidFill>
                <a:latin typeface="Menlo-Regular"/>
              </a:rPr>
              <a:t> (total == </a:t>
            </a:r>
            <a:r>
              <a:rPr lang="en-US" altLang="zh-CN" sz="1600" dirty="0">
                <a:solidFill>
                  <a:srgbClr val="1C00CF"/>
                </a:solidFill>
                <a:latin typeface="Menlo-Regular"/>
              </a:rPr>
              <a:t>0</a:t>
            </a:r>
            <a:r>
              <a:rPr lang="en-US" altLang="zh-CN" sz="1600" dirty="0">
                <a:solidFill>
                  <a:srgbClr val="000000"/>
                </a:solidFill>
                <a:latin typeface="Menlo-Regular"/>
              </a:rPr>
              <a:t>) {</a:t>
            </a:r>
          </a:p>
          <a:p>
            <a:r>
              <a:rPr lang="en-US" altLang="zh-CN" sz="1600" dirty="0">
                <a:solidFill>
                  <a:srgbClr val="000000"/>
                </a:solidFill>
                <a:latin typeface="Menlo-Regular"/>
              </a:rPr>
              <a:t>        </a:t>
            </a:r>
            <a:r>
              <a:rPr lang="en-US" altLang="zh-CN" sz="1600" dirty="0">
                <a:solidFill>
                  <a:srgbClr val="AA0D91"/>
                </a:solidFill>
                <a:latin typeface="Menlo-Regular"/>
              </a:rPr>
              <a:t>for</a:t>
            </a:r>
            <a:r>
              <a:rPr lang="en-US" altLang="zh-CN" sz="1600" dirty="0">
                <a:solidFill>
                  <a:srgbClr val="000000"/>
                </a:solidFill>
                <a:latin typeface="Menlo-Regular"/>
              </a:rPr>
              <a:t> (</a:t>
            </a:r>
            <a:r>
              <a:rPr lang="en-US" altLang="zh-CN" sz="1600" dirty="0" err="1">
                <a:solidFill>
                  <a:srgbClr val="AA0D91"/>
                </a:solidFill>
                <a:latin typeface="Menlo-Regular"/>
              </a:rPr>
              <a:t>int</a:t>
            </a:r>
            <a:r>
              <a:rPr lang="en-US" altLang="zh-CN" sz="1600" dirty="0">
                <a:solidFill>
                  <a:srgbClr val="000000"/>
                </a:solidFill>
                <a:latin typeface="Menlo-Regular"/>
              </a:rPr>
              <a:t> coin : solution)</a:t>
            </a:r>
          </a:p>
          <a:p>
            <a:r>
              <a:rPr lang="fr-FR" altLang="zh-CN" sz="1600" dirty="0">
                <a:solidFill>
                  <a:srgbClr val="000000"/>
                </a:solidFill>
                <a:latin typeface="Menlo-Regular"/>
              </a:rPr>
              <a:t>            </a:t>
            </a:r>
            <a:r>
              <a:rPr lang="fr-FR" altLang="zh-CN" sz="1600" dirty="0">
                <a:solidFill>
                  <a:srgbClr val="5C2699"/>
                </a:solidFill>
                <a:latin typeface="Menlo-Regular"/>
              </a:rPr>
              <a:t>cout</a:t>
            </a:r>
            <a:r>
              <a:rPr lang="fr-FR" altLang="zh-CN" sz="1600" dirty="0">
                <a:solidFill>
                  <a:srgbClr val="000000"/>
                </a:solidFill>
                <a:latin typeface="Menlo-Regular"/>
              </a:rPr>
              <a:t>&lt;&lt;coin&lt;&lt;</a:t>
            </a:r>
            <a:r>
              <a:rPr lang="fr-FR" altLang="zh-CN" sz="1600" dirty="0">
                <a:solidFill>
                  <a:srgbClr val="C41A16"/>
                </a:solidFill>
                <a:latin typeface="Menlo-Regular"/>
              </a:rPr>
              <a:t>" "</a:t>
            </a:r>
            <a:r>
              <a:rPr lang="fr-FR" altLang="zh-CN" sz="1600" dirty="0">
                <a:solidFill>
                  <a:srgbClr val="000000"/>
                </a:solidFill>
                <a:latin typeface="Menlo-Regular"/>
              </a:rPr>
              <a:t>;</a:t>
            </a:r>
          </a:p>
          <a:p>
            <a:r>
              <a:rPr lang="en-US" altLang="zh-CN" sz="1600" dirty="0">
                <a:solidFill>
                  <a:srgbClr val="000000"/>
                </a:solidFill>
                <a:latin typeface="Menlo-Regular"/>
              </a:rPr>
              <a:t>        </a:t>
            </a:r>
            <a:r>
              <a:rPr lang="en-US" altLang="zh-CN" sz="1600" dirty="0" err="1">
                <a:solidFill>
                  <a:srgbClr val="5C2699"/>
                </a:solidFill>
                <a:latin typeface="Menlo-Regular"/>
              </a:rPr>
              <a:t>cout</a:t>
            </a:r>
            <a:r>
              <a:rPr lang="en-US" altLang="zh-CN" sz="1600" dirty="0">
                <a:solidFill>
                  <a:srgbClr val="000000"/>
                </a:solidFill>
                <a:latin typeface="Menlo-Regular"/>
              </a:rPr>
              <a:t>&lt;&lt;</a:t>
            </a:r>
            <a:r>
              <a:rPr lang="en-US" altLang="zh-CN" sz="1600" dirty="0" err="1">
                <a:solidFill>
                  <a:srgbClr val="2E0D6E"/>
                </a:solidFill>
                <a:latin typeface="Menlo-Regular"/>
              </a:rPr>
              <a:t>endl</a:t>
            </a:r>
            <a:r>
              <a:rPr lang="en-US" altLang="zh-CN" sz="1600" dirty="0">
                <a:solidFill>
                  <a:srgbClr val="000000"/>
                </a:solidFill>
                <a:latin typeface="Menlo-Regular"/>
              </a:rPr>
              <a:t>;</a:t>
            </a:r>
          </a:p>
          <a:p>
            <a:r>
              <a:rPr lang="is-IS" altLang="zh-CN" sz="1600" dirty="0">
                <a:solidFill>
                  <a:srgbClr val="000000"/>
                </a:solidFill>
                <a:latin typeface="Menlo-Regular"/>
              </a:rPr>
              <a:t>        </a:t>
            </a:r>
            <a:r>
              <a:rPr lang="is-IS" altLang="zh-CN" sz="1600" dirty="0">
                <a:solidFill>
                  <a:srgbClr val="AA0D91"/>
                </a:solidFill>
                <a:latin typeface="Menlo-Regular"/>
              </a:rPr>
              <a:t>return</a:t>
            </a:r>
            <a:r>
              <a:rPr lang="is-IS" altLang="zh-CN" sz="1600" dirty="0">
                <a:solidFill>
                  <a:srgbClr val="000000"/>
                </a:solidFill>
                <a:latin typeface="Menlo-Regular"/>
              </a:rPr>
              <a:t> </a:t>
            </a:r>
            <a:r>
              <a:rPr lang="is-IS" altLang="zh-CN" sz="1600" dirty="0">
                <a:solidFill>
                  <a:srgbClr val="1C00CF"/>
                </a:solidFill>
                <a:latin typeface="Menlo-Regular"/>
              </a:rPr>
              <a:t>1</a:t>
            </a:r>
            <a:r>
              <a:rPr lang="is-IS" altLang="zh-CN" sz="1600" dirty="0">
                <a:solidFill>
                  <a:srgbClr val="000000"/>
                </a:solidFill>
                <a:latin typeface="Menlo-Regular"/>
              </a:rPr>
              <a:t>;</a:t>
            </a:r>
          </a:p>
          <a:p>
            <a:r>
              <a:rPr lang="en-US" altLang="zh-CN" sz="1600" dirty="0">
                <a:solidFill>
                  <a:srgbClr val="000000"/>
                </a:solidFill>
                <a:latin typeface="Menlo-Regular"/>
              </a:rPr>
              <a:t>    } </a:t>
            </a:r>
            <a:r>
              <a:rPr lang="en-US" altLang="zh-CN" sz="1600" dirty="0">
                <a:solidFill>
                  <a:srgbClr val="AA0D91"/>
                </a:solidFill>
                <a:latin typeface="Menlo-Regular"/>
              </a:rPr>
              <a:t>else</a:t>
            </a:r>
            <a:r>
              <a:rPr lang="en-US" altLang="zh-CN" sz="1600" dirty="0">
                <a:solidFill>
                  <a:srgbClr val="000000"/>
                </a:solidFill>
                <a:latin typeface="Menlo-Regular"/>
              </a:rPr>
              <a:t> </a:t>
            </a:r>
            <a:r>
              <a:rPr lang="en-US" altLang="zh-CN" sz="1600" dirty="0">
                <a:solidFill>
                  <a:srgbClr val="AA0D91"/>
                </a:solidFill>
                <a:latin typeface="Menlo-Regular"/>
              </a:rPr>
              <a:t>if</a:t>
            </a:r>
            <a:r>
              <a:rPr lang="en-US" altLang="zh-CN" sz="1600" dirty="0">
                <a:solidFill>
                  <a:srgbClr val="000000"/>
                </a:solidFill>
                <a:latin typeface="Menlo-Regular"/>
              </a:rPr>
              <a:t> (total &lt; </a:t>
            </a:r>
            <a:r>
              <a:rPr lang="en-US" altLang="zh-CN" sz="1600" dirty="0">
                <a:solidFill>
                  <a:srgbClr val="1C00CF"/>
                </a:solidFill>
                <a:latin typeface="Menlo-Regular"/>
              </a:rPr>
              <a:t>0</a:t>
            </a:r>
            <a:r>
              <a:rPr lang="en-US" altLang="zh-CN" sz="1600" dirty="0">
                <a:solidFill>
                  <a:srgbClr val="000000"/>
                </a:solidFill>
                <a:latin typeface="Menlo-Regular"/>
              </a:rPr>
              <a:t>)</a:t>
            </a:r>
          </a:p>
          <a:p>
            <a:r>
              <a:rPr lang="is-IS" altLang="zh-CN" sz="1600" dirty="0">
                <a:solidFill>
                  <a:srgbClr val="000000"/>
                </a:solidFill>
                <a:latin typeface="Menlo-Regular"/>
              </a:rPr>
              <a:t>        </a:t>
            </a:r>
            <a:r>
              <a:rPr lang="is-IS" altLang="zh-CN" sz="1600" dirty="0">
                <a:solidFill>
                  <a:srgbClr val="AA0D91"/>
                </a:solidFill>
                <a:latin typeface="Menlo-Regular"/>
              </a:rPr>
              <a:t>return</a:t>
            </a:r>
            <a:r>
              <a:rPr lang="is-IS" altLang="zh-CN" sz="1600" dirty="0">
                <a:solidFill>
                  <a:srgbClr val="000000"/>
                </a:solidFill>
                <a:latin typeface="Menlo-Regular"/>
              </a:rPr>
              <a:t> </a:t>
            </a:r>
            <a:r>
              <a:rPr lang="is-IS" altLang="zh-CN" sz="1600" dirty="0">
                <a:solidFill>
                  <a:srgbClr val="1C00CF"/>
                </a:solidFill>
                <a:latin typeface="Menlo-Regular"/>
              </a:rPr>
              <a:t>0</a:t>
            </a:r>
            <a:r>
              <a:rPr lang="is-IS" altLang="zh-CN" sz="1600" dirty="0">
                <a:solidFill>
                  <a:srgbClr val="000000"/>
                </a:solidFill>
                <a:latin typeface="Menlo-Regular"/>
              </a:rPr>
              <a:t>;</a:t>
            </a:r>
          </a:p>
          <a:p>
            <a:r>
              <a:rPr lang="da-DK" altLang="zh-CN" sz="1600" dirty="0">
                <a:solidFill>
                  <a:srgbClr val="000000"/>
                </a:solidFill>
                <a:latin typeface="Menlo-Regular"/>
              </a:rPr>
              <a:t>    </a:t>
            </a:r>
            <a:r>
              <a:rPr lang="da-DK" altLang="zh-CN" sz="1600" dirty="0" err="1">
                <a:solidFill>
                  <a:srgbClr val="AA0D91"/>
                </a:solidFill>
                <a:latin typeface="Menlo-Regular"/>
              </a:rPr>
              <a:t>else</a:t>
            </a:r>
            <a:r>
              <a:rPr lang="da-DK" altLang="zh-CN" sz="1600" dirty="0">
                <a:solidFill>
                  <a:srgbClr val="000000"/>
                </a:solidFill>
                <a:latin typeface="Menlo-Regular"/>
              </a:rPr>
              <a:t> {</a:t>
            </a:r>
          </a:p>
          <a:p>
            <a:r>
              <a:rPr lang="fr-FR" altLang="zh-CN" sz="1600" dirty="0">
                <a:solidFill>
                  <a:srgbClr val="000000"/>
                </a:solidFill>
                <a:latin typeface="Menlo-Regular"/>
              </a:rPr>
              <a:t>        </a:t>
            </a:r>
            <a:r>
              <a:rPr lang="fr-FR" altLang="zh-CN" sz="1600" dirty="0" err="1">
                <a:solidFill>
                  <a:srgbClr val="AA0D91"/>
                </a:solidFill>
                <a:latin typeface="Menlo-Regular"/>
              </a:rPr>
              <a:t>int</a:t>
            </a:r>
            <a:r>
              <a:rPr lang="fr-FR" altLang="zh-CN" sz="1600" dirty="0">
                <a:solidFill>
                  <a:srgbClr val="000000"/>
                </a:solidFill>
                <a:latin typeface="Menlo-Regular"/>
              </a:rPr>
              <a:t> </a:t>
            </a:r>
            <a:r>
              <a:rPr lang="fr-FR" altLang="zh-CN" sz="1600" dirty="0" err="1">
                <a:solidFill>
                  <a:srgbClr val="000000"/>
                </a:solidFill>
                <a:latin typeface="Menlo-Regular"/>
              </a:rPr>
              <a:t>result</a:t>
            </a:r>
            <a:r>
              <a:rPr lang="fr-FR" altLang="zh-CN" sz="1600" dirty="0">
                <a:solidFill>
                  <a:srgbClr val="000000"/>
                </a:solidFill>
                <a:latin typeface="Menlo-Regular"/>
              </a:rPr>
              <a:t> = </a:t>
            </a:r>
            <a:r>
              <a:rPr lang="fr-FR" altLang="zh-CN" sz="1600" dirty="0">
                <a:solidFill>
                  <a:srgbClr val="1C00CF"/>
                </a:solidFill>
                <a:latin typeface="Menlo-Regular"/>
              </a:rPr>
              <a:t>0</a:t>
            </a:r>
            <a:r>
              <a:rPr lang="fr-FR" altLang="zh-CN" sz="1600" dirty="0">
                <a:solidFill>
                  <a:srgbClr val="000000"/>
                </a:solidFill>
                <a:latin typeface="Menlo-Regular"/>
              </a:rPr>
              <a:t>;</a:t>
            </a:r>
          </a:p>
          <a:p>
            <a:r>
              <a:rPr lang="en-US" altLang="zh-CN" sz="1600" dirty="0">
                <a:solidFill>
                  <a:srgbClr val="000000"/>
                </a:solidFill>
                <a:latin typeface="Menlo-Regular"/>
              </a:rPr>
              <a:t>        </a:t>
            </a:r>
            <a:r>
              <a:rPr lang="en-US" altLang="zh-CN" sz="1600" dirty="0">
                <a:solidFill>
                  <a:srgbClr val="AA0D91"/>
                </a:solidFill>
                <a:latin typeface="Menlo-Regular"/>
              </a:rPr>
              <a:t>for</a:t>
            </a:r>
            <a:r>
              <a:rPr lang="en-US" altLang="zh-CN" sz="1600" dirty="0">
                <a:solidFill>
                  <a:srgbClr val="000000"/>
                </a:solidFill>
                <a:latin typeface="Menlo-Regular"/>
              </a:rPr>
              <a:t> (</a:t>
            </a:r>
            <a:r>
              <a:rPr lang="en-US" altLang="zh-CN" sz="1600" dirty="0" err="1">
                <a:solidFill>
                  <a:srgbClr val="AA0D91"/>
                </a:solidFill>
                <a:latin typeface="Menlo-Regular"/>
              </a:rPr>
              <a:t>int</a:t>
            </a:r>
            <a:r>
              <a:rPr lang="en-US" altLang="zh-CN" sz="1600" dirty="0">
                <a:solidFill>
                  <a:srgbClr val="000000"/>
                </a:solidFill>
                <a:latin typeface="Menlo-Regular"/>
              </a:rPr>
              <a:t> coin : options) {</a:t>
            </a:r>
          </a:p>
          <a:p>
            <a:r>
              <a:rPr lang="en-US" altLang="zh-CN" sz="1600" dirty="0">
                <a:solidFill>
                  <a:srgbClr val="000000"/>
                </a:solidFill>
                <a:latin typeface="Menlo-Regular"/>
              </a:rPr>
              <a:t>            </a:t>
            </a:r>
            <a:r>
              <a:rPr lang="en-US" altLang="zh-CN" sz="1600" dirty="0">
                <a:solidFill>
                  <a:srgbClr val="AA0D91"/>
                </a:solidFill>
                <a:latin typeface="Menlo-Regular"/>
              </a:rPr>
              <a:t>if</a:t>
            </a:r>
            <a:r>
              <a:rPr lang="en-US" altLang="zh-CN" sz="1600" dirty="0">
                <a:solidFill>
                  <a:srgbClr val="000000"/>
                </a:solidFill>
                <a:latin typeface="Menlo-Regular"/>
              </a:rPr>
              <a:t> (!</a:t>
            </a:r>
            <a:r>
              <a:rPr lang="en-US" altLang="zh-CN" sz="1600" dirty="0" err="1">
                <a:solidFill>
                  <a:srgbClr val="000000"/>
                </a:solidFill>
                <a:latin typeface="Menlo-Regular"/>
              </a:rPr>
              <a:t>solution.</a:t>
            </a:r>
            <a:r>
              <a:rPr lang="en-US" altLang="zh-CN" sz="1600" dirty="0" err="1">
                <a:solidFill>
                  <a:srgbClr val="2E0D6E"/>
                </a:solidFill>
                <a:latin typeface="Menlo-Regular"/>
              </a:rPr>
              <a:t>empty</a:t>
            </a:r>
            <a:r>
              <a:rPr lang="en-US" altLang="zh-CN" sz="1600" dirty="0">
                <a:solidFill>
                  <a:srgbClr val="000000"/>
                </a:solidFill>
                <a:latin typeface="Menlo-Regular"/>
              </a:rPr>
              <a:t>() &amp;&amp; </a:t>
            </a:r>
            <a:r>
              <a:rPr lang="en-US" altLang="zh-CN" sz="1600" dirty="0" err="1">
                <a:solidFill>
                  <a:srgbClr val="000000"/>
                </a:solidFill>
                <a:latin typeface="Menlo-Regular"/>
              </a:rPr>
              <a:t>solution.</a:t>
            </a:r>
            <a:r>
              <a:rPr lang="en-US" altLang="zh-CN" sz="1600" dirty="0" err="1">
                <a:solidFill>
                  <a:srgbClr val="2E0D6E"/>
                </a:solidFill>
                <a:latin typeface="Menlo-Regular"/>
              </a:rPr>
              <a:t>back</a:t>
            </a:r>
            <a:r>
              <a:rPr lang="en-US" altLang="zh-CN" sz="1600" dirty="0">
                <a:solidFill>
                  <a:srgbClr val="000000"/>
                </a:solidFill>
                <a:latin typeface="Menlo-Regular"/>
              </a:rPr>
              <a:t>() &gt; coin)</a:t>
            </a:r>
          </a:p>
          <a:p>
            <a:r>
              <a:rPr lang="en-US" altLang="zh-CN" sz="1600" dirty="0">
                <a:solidFill>
                  <a:srgbClr val="000000"/>
                </a:solidFill>
                <a:latin typeface="Menlo-Regular"/>
              </a:rPr>
              <a:t>                </a:t>
            </a:r>
            <a:r>
              <a:rPr lang="en-US" altLang="zh-CN" sz="1600" dirty="0">
                <a:solidFill>
                  <a:srgbClr val="AA0D91"/>
                </a:solidFill>
                <a:latin typeface="Menlo-Regular"/>
              </a:rPr>
              <a:t>continue</a:t>
            </a:r>
            <a:r>
              <a:rPr lang="en-US" altLang="zh-CN" sz="1600" dirty="0">
                <a:solidFill>
                  <a:srgbClr val="000000"/>
                </a:solidFill>
                <a:latin typeface="Menlo-Regular"/>
              </a:rPr>
              <a:t>;</a:t>
            </a:r>
          </a:p>
          <a:p>
            <a:r>
              <a:rPr lang="en-US" altLang="zh-CN" sz="1600" dirty="0">
                <a:solidFill>
                  <a:srgbClr val="000000"/>
                </a:solidFill>
                <a:latin typeface="Menlo-Regular"/>
              </a:rPr>
              <a:t>            </a:t>
            </a:r>
            <a:r>
              <a:rPr lang="en-US" altLang="zh-CN" sz="1600" dirty="0" err="1">
                <a:solidFill>
                  <a:srgbClr val="000000"/>
                </a:solidFill>
                <a:latin typeface="Menlo-Regular"/>
              </a:rPr>
              <a:t>solution.</a:t>
            </a:r>
            <a:r>
              <a:rPr lang="en-US" altLang="zh-CN" sz="1600" dirty="0" err="1">
                <a:solidFill>
                  <a:srgbClr val="2E0D6E"/>
                </a:solidFill>
                <a:latin typeface="Menlo-Regular"/>
              </a:rPr>
              <a:t>push_back</a:t>
            </a:r>
            <a:r>
              <a:rPr lang="en-US" altLang="zh-CN" sz="1600" dirty="0">
                <a:solidFill>
                  <a:srgbClr val="000000"/>
                </a:solidFill>
                <a:latin typeface="Menlo-Regular"/>
              </a:rPr>
              <a:t>(coin);</a:t>
            </a:r>
          </a:p>
          <a:p>
            <a:r>
              <a:rPr lang="en-US" altLang="zh-CN" sz="1600" dirty="0">
                <a:solidFill>
                  <a:srgbClr val="000000"/>
                </a:solidFill>
                <a:latin typeface="Menlo-Regular"/>
              </a:rPr>
              <a:t>            result += </a:t>
            </a:r>
            <a:r>
              <a:rPr lang="en-US" altLang="zh-CN" sz="1600" dirty="0" err="1">
                <a:solidFill>
                  <a:srgbClr val="26474B"/>
                </a:solidFill>
                <a:latin typeface="Menlo-Regular"/>
              </a:rPr>
              <a:t>CoinsCombination</a:t>
            </a:r>
            <a:r>
              <a:rPr lang="en-US" altLang="zh-CN" sz="1600" dirty="0">
                <a:solidFill>
                  <a:srgbClr val="000000"/>
                </a:solidFill>
                <a:latin typeface="Menlo-Regular"/>
              </a:rPr>
              <a:t>(options, solution, total-coin);</a:t>
            </a:r>
          </a:p>
          <a:p>
            <a:r>
              <a:rPr lang="en-US" altLang="zh-CN" sz="1600" dirty="0">
                <a:solidFill>
                  <a:srgbClr val="000000"/>
                </a:solidFill>
                <a:latin typeface="Menlo-Regular"/>
              </a:rPr>
              <a:t>            </a:t>
            </a:r>
            <a:r>
              <a:rPr lang="en-US" altLang="zh-CN" sz="1600" dirty="0" err="1">
                <a:solidFill>
                  <a:srgbClr val="000000"/>
                </a:solidFill>
                <a:latin typeface="Menlo-Regular"/>
              </a:rPr>
              <a:t>solution.</a:t>
            </a:r>
            <a:r>
              <a:rPr lang="en-US" altLang="zh-CN" sz="1600" dirty="0" err="1">
                <a:solidFill>
                  <a:srgbClr val="2E0D6E"/>
                </a:solidFill>
                <a:latin typeface="Menlo-Regular"/>
              </a:rPr>
              <a:t>pop_back</a:t>
            </a:r>
            <a:r>
              <a:rPr lang="en-US" altLang="zh-CN" sz="1600" dirty="0">
                <a:solidFill>
                  <a:srgbClr val="000000"/>
                </a:solidFill>
                <a:latin typeface="Menlo-Regular"/>
              </a:rPr>
              <a:t>();</a:t>
            </a:r>
          </a:p>
          <a:p>
            <a:r>
              <a:rPr lang="en-US" altLang="zh-CN" sz="1600" dirty="0">
                <a:solidFill>
                  <a:srgbClr val="000000"/>
                </a:solidFill>
                <a:latin typeface="Menlo-Regular"/>
              </a:rPr>
              <a:t>        }</a:t>
            </a:r>
          </a:p>
          <a:p>
            <a:r>
              <a:rPr lang="en-US" altLang="zh-CN" sz="1600" dirty="0">
                <a:solidFill>
                  <a:srgbClr val="000000"/>
                </a:solidFill>
                <a:latin typeface="Menlo-Regular"/>
              </a:rPr>
              <a:t>        </a:t>
            </a:r>
            <a:r>
              <a:rPr lang="en-US" altLang="zh-CN" sz="1600" dirty="0">
                <a:solidFill>
                  <a:srgbClr val="AA0D91"/>
                </a:solidFill>
                <a:latin typeface="Menlo-Regular"/>
              </a:rPr>
              <a:t>return</a:t>
            </a:r>
            <a:r>
              <a:rPr lang="en-US" altLang="zh-CN" sz="1600" dirty="0">
                <a:solidFill>
                  <a:srgbClr val="000000"/>
                </a:solidFill>
                <a:latin typeface="Menlo-Regular"/>
              </a:rPr>
              <a:t> result;</a:t>
            </a:r>
          </a:p>
          <a:p>
            <a:r>
              <a:rPr lang="en-US" altLang="zh-CN" sz="1600" dirty="0">
                <a:solidFill>
                  <a:srgbClr val="000000"/>
                </a:solidFill>
                <a:latin typeface="Menlo-Regular"/>
              </a:rPr>
              <a:t>    }</a:t>
            </a:r>
          </a:p>
          <a:p>
            <a:r>
              <a:rPr lang="en-US" altLang="zh-CN" sz="1600" dirty="0">
                <a:solidFill>
                  <a:srgbClr val="000000"/>
                </a:solidFill>
                <a:latin typeface="Menlo-Regular"/>
              </a:rPr>
              <a:t>}</a:t>
            </a:r>
          </a:p>
        </p:txBody>
      </p:sp>
    </p:spTree>
    <p:extLst>
      <p:ext uri="{BB962C8B-B14F-4D97-AF65-F5344CB8AC3E}">
        <p14:creationId xmlns:p14="http://schemas.microsoft.com/office/powerpoint/2010/main" val="155569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down)">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down)">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wipe(down)">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wipe(down)">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wipe(down)">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wipe(down)">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wipe(down)">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wipe(down)">
                                      <p:cBhvr>
                                        <p:cTn id="42" dur="500"/>
                                        <p:tgtEl>
                                          <p:spTgt spid="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wipe(down)">
                                      <p:cBhvr>
                                        <p:cTn id="47" dur="500"/>
                                        <p:tgtEl>
                                          <p:spTgt spid="4">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4">
                                            <p:txEl>
                                              <p:pRg st="10" end="10"/>
                                            </p:txEl>
                                          </p:spTgt>
                                        </p:tgtEl>
                                        <p:attrNameLst>
                                          <p:attrName>style.visibility</p:attrName>
                                        </p:attrNameLst>
                                      </p:cBhvr>
                                      <p:to>
                                        <p:strVal val="visible"/>
                                      </p:to>
                                    </p:set>
                                    <p:animEffect transition="in" filter="wipe(down)">
                                      <p:cBhvr>
                                        <p:cTn id="52" dur="500"/>
                                        <p:tgtEl>
                                          <p:spTgt spid="4">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
                                            <p:txEl>
                                              <p:pRg st="11" end="11"/>
                                            </p:txEl>
                                          </p:spTgt>
                                        </p:tgtEl>
                                        <p:attrNameLst>
                                          <p:attrName>style.visibility</p:attrName>
                                        </p:attrNameLst>
                                      </p:cBhvr>
                                      <p:to>
                                        <p:strVal val="visible"/>
                                      </p:to>
                                    </p:set>
                                    <p:animEffect transition="in" filter="wipe(down)">
                                      <p:cBhvr>
                                        <p:cTn id="57" dur="500"/>
                                        <p:tgtEl>
                                          <p:spTgt spid="4">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4">
                                            <p:txEl>
                                              <p:pRg st="12" end="12"/>
                                            </p:txEl>
                                          </p:spTgt>
                                        </p:tgtEl>
                                        <p:attrNameLst>
                                          <p:attrName>style.visibility</p:attrName>
                                        </p:attrNameLst>
                                      </p:cBhvr>
                                      <p:to>
                                        <p:strVal val="visible"/>
                                      </p:to>
                                    </p:set>
                                    <p:animEffect transition="in" filter="wipe(down)">
                                      <p:cBhvr>
                                        <p:cTn id="62" dur="500"/>
                                        <p:tgtEl>
                                          <p:spTgt spid="4">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
                                            <p:txEl>
                                              <p:pRg st="13" end="13"/>
                                            </p:txEl>
                                          </p:spTgt>
                                        </p:tgtEl>
                                        <p:attrNameLst>
                                          <p:attrName>style.visibility</p:attrName>
                                        </p:attrNameLst>
                                      </p:cBhvr>
                                      <p:to>
                                        <p:strVal val="visible"/>
                                      </p:to>
                                    </p:set>
                                    <p:animEffect transition="in" filter="wipe(down)">
                                      <p:cBhvr>
                                        <p:cTn id="67" dur="500"/>
                                        <p:tgtEl>
                                          <p:spTgt spid="4">
                                            <p:txEl>
                                              <p:pRg st="13" end="1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4">
                                            <p:txEl>
                                              <p:pRg st="14" end="14"/>
                                            </p:txEl>
                                          </p:spTgt>
                                        </p:tgtEl>
                                        <p:attrNameLst>
                                          <p:attrName>style.visibility</p:attrName>
                                        </p:attrNameLst>
                                      </p:cBhvr>
                                      <p:to>
                                        <p:strVal val="visible"/>
                                      </p:to>
                                    </p:set>
                                    <p:animEffect transition="in" filter="wipe(down)">
                                      <p:cBhvr>
                                        <p:cTn id="72" dur="500"/>
                                        <p:tgtEl>
                                          <p:spTgt spid="4">
                                            <p:txEl>
                                              <p:pRg st="14" end="1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4">
                                            <p:txEl>
                                              <p:pRg st="15" end="15"/>
                                            </p:txEl>
                                          </p:spTgt>
                                        </p:tgtEl>
                                        <p:attrNameLst>
                                          <p:attrName>style.visibility</p:attrName>
                                        </p:attrNameLst>
                                      </p:cBhvr>
                                      <p:to>
                                        <p:strVal val="visible"/>
                                      </p:to>
                                    </p:set>
                                    <p:animEffect transition="in" filter="wipe(down)">
                                      <p:cBhvr>
                                        <p:cTn id="77" dur="500"/>
                                        <p:tgtEl>
                                          <p:spTgt spid="4">
                                            <p:txEl>
                                              <p:pRg st="15" end="1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4">
                                            <p:txEl>
                                              <p:pRg st="16" end="16"/>
                                            </p:txEl>
                                          </p:spTgt>
                                        </p:tgtEl>
                                        <p:attrNameLst>
                                          <p:attrName>style.visibility</p:attrName>
                                        </p:attrNameLst>
                                      </p:cBhvr>
                                      <p:to>
                                        <p:strVal val="visible"/>
                                      </p:to>
                                    </p:set>
                                    <p:animEffect transition="in" filter="wipe(down)">
                                      <p:cBhvr>
                                        <p:cTn id="82" dur="500"/>
                                        <p:tgtEl>
                                          <p:spTgt spid="4">
                                            <p:txEl>
                                              <p:pRg st="16" end="16"/>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4">
                                            <p:txEl>
                                              <p:pRg st="17" end="17"/>
                                            </p:txEl>
                                          </p:spTgt>
                                        </p:tgtEl>
                                        <p:attrNameLst>
                                          <p:attrName>style.visibility</p:attrName>
                                        </p:attrNameLst>
                                      </p:cBhvr>
                                      <p:to>
                                        <p:strVal val="visible"/>
                                      </p:to>
                                    </p:set>
                                    <p:animEffect transition="in" filter="wipe(down)">
                                      <p:cBhvr>
                                        <p:cTn id="87" dur="500"/>
                                        <p:tgtEl>
                                          <p:spTgt spid="4">
                                            <p:txEl>
                                              <p:pRg st="17" end="17"/>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4">
                                            <p:txEl>
                                              <p:pRg st="18" end="18"/>
                                            </p:txEl>
                                          </p:spTgt>
                                        </p:tgtEl>
                                        <p:attrNameLst>
                                          <p:attrName>style.visibility</p:attrName>
                                        </p:attrNameLst>
                                      </p:cBhvr>
                                      <p:to>
                                        <p:strVal val="visible"/>
                                      </p:to>
                                    </p:set>
                                    <p:animEffect transition="in" filter="wipe(down)">
                                      <p:cBhvr>
                                        <p:cTn id="92"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6200"/>
            <a:ext cx="8229600" cy="1143000"/>
          </a:xfrm>
        </p:spPr>
        <p:txBody>
          <a:bodyPr/>
          <a:lstStyle/>
          <a:p>
            <a:r>
              <a:rPr kumimoji="1" lang="en-US" altLang="zh-CN" dirty="0"/>
              <a:t>Coins Combination</a:t>
            </a:r>
            <a:endParaRPr kumimoji="1" lang="zh-CN" altLang="en-US" dirty="0"/>
          </a:p>
        </p:txBody>
      </p:sp>
      <p:sp>
        <p:nvSpPr>
          <p:cNvPr id="5" name="文本框 4">
            <a:extLst>
              <a:ext uri="{FF2B5EF4-FFF2-40B4-BE49-F238E27FC236}">
                <a16:creationId xmlns:a16="http://schemas.microsoft.com/office/drawing/2014/main" id="{FB1599C4-181A-4FB5-8E01-C131D8F64617}"/>
              </a:ext>
            </a:extLst>
          </p:cNvPr>
          <p:cNvSpPr txBox="1"/>
          <p:nvPr/>
        </p:nvSpPr>
        <p:spPr>
          <a:xfrm>
            <a:off x="533400" y="1676400"/>
            <a:ext cx="7848600" cy="3170099"/>
          </a:xfrm>
          <a:prstGeom prst="rect">
            <a:avLst/>
          </a:prstGeom>
          <a:noFill/>
        </p:spPr>
        <p:txBody>
          <a:bodyPr wrap="square" rtlCol="0">
            <a:spAutoFit/>
          </a:bodyPr>
          <a:lstStyle/>
          <a:p>
            <a:r>
              <a:rPr lang="en-US" altLang="zh-CN" dirty="0" err="1">
                <a:solidFill>
                  <a:srgbClr val="AA0D91"/>
                </a:solidFill>
                <a:latin typeface="Menlo-Regular"/>
              </a:rPr>
              <a:t>int</a:t>
            </a:r>
            <a:r>
              <a:rPr lang="en-US" altLang="zh-CN" dirty="0">
                <a:solidFill>
                  <a:srgbClr val="000000"/>
                </a:solidFill>
                <a:latin typeface="Menlo-Regular"/>
              </a:rPr>
              <a:t> main() {</a:t>
            </a:r>
          </a:p>
          <a:p>
            <a:r>
              <a:rPr lang="en-US" altLang="zh-CN" dirty="0">
                <a:solidFill>
                  <a:srgbClr val="000000"/>
                </a:solidFill>
                <a:latin typeface="Menlo-Regular"/>
              </a:rPr>
              <a:t>    </a:t>
            </a:r>
            <a:r>
              <a:rPr lang="en-US" altLang="zh-CN" dirty="0">
                <a:solidFill>
                  <a:srgbClr val="5C2699"/>
                </a:solidFill>
                <a:latin typeface="Menlo-Regular"/>
              </a:rPr>
              <a:t>vector</a:t>
            </a:r>
            <a:r>
              <a:rPr lang="en-US" altLang="zh-CN" dirty="0">
                <a:solidFill>
                  <a:srgbClr val="000000"/>
                </a:solidFill>
                <a:latin typeface="Menlo-Regular"/>
              </a:rPr>
              <a:t>&lt;</a:t>
            </a:r>
            <a:r>
              <a:rPr lang="en-US" altLang="zh-CN" dirty="0" err="1">
                <a:solidFill>
                  <a:srgbClr val="AA0D91"/>
                </a:solidFill>
                <a:latin typeface="Menlo-Regular"/>
              </a:rPr>
              <a:t>int</a:t>
            </a:r>
            <a:r>
              <a:rPr lang="en-US" altLang="zh-CN" dirty="0">
                <a:solidFill>
                  <a:srgbClr val="000000"/>
                </a:solidFill>
                <a:latin typeface="Menlo-Regular"/>
              </a:rPr>
              <a:t>&gt; coins;</a:t>
            </a:r>
          </a:p>
          <a:p>
            <a:r>
              <a:rPr lang="en-US" altLang="zh-CN" dirty="0">
                <a:solidFill>
                  <a:srgbClr val="000000"/>
                </a:solidFill>
                <a:latin typeface="Menlo-Regular"/>
              </a:rPr>
              <a:t>    </a:t>
            </a:r>
            <a:r>
              <a:rPr lang="en-US" altLang="zh-CN" dirty="0" err="1">
                <a:solidFill>
                  <a:srgbClr val="000000"/>
                </a:solidFill>
                <a:latin typeface="Menlo-Regular"/>
              </a:rPr>
              <a:t>coins.</a:t>
            </a:r>
            <a:r>
              <a:rPr lang="en-US" altLang="zh-CN" dirty="0" err="1">
                <a:solidFill>
                  <a:srgbClr val="2E0D6E"/>
                </a:solidFill>
                <a:latin typeface="Menlo-Regular"/>
              </a:rPr>
              <a:t>push_back</a:t>
            </a:r>
            <a:r>
              <a:rPr lang="en-US" altLang="zh-CN" dirty="0">
                <a:solidFill>
                  <a:srgbClr val="000000"/>
                </a:solidFill>
                <a:latin typeface="Menlo-Regular"/>
              </a:rPr>
              <a:t>(</a:t>
            </a:r>
            <a:r>
              <a:rPr lang="en-US" altLang="zh-CN" dirty="0">
                <a:solidFill>
                  <a:srgbClr val="1C00CF"/>
                </a:solidFill>
                <a:latin typeface="Menlo-Regular"/>
              </a:rPr>
              <a:t>1</a:t>
            </a:r>
            <a:r>
              <a:rPr lang="en-US" altLang="zh-CN" dirty="0">
                <a:solidFill>
                  <a:srgbClr val="000000"/>
                </a:solidFill>
                <a:latin typeface="Menlo-Regular"/>
              </a:rPr>
              <a:t>);</a:t>
            </a:r>
          </a:p>
          <a:p>
            <a:r>
              <a:rPr lang="en-US" altLang="zh-CN" dirty="0">
                <a:solidFill>
                  <a:srgbClr val="000000"/>
                </a:solidFill>
                <a:latin typeface="Menlo-Regular"/>
              </a:rPr>
              <a:t>    </a:t>
            </a:r>
            <a:r>
              <a:rPr lang="en-US" altLang="zh-CN" dirty="0" err="1">
                <a:solidFill>
                  <a:srgbClr val="000000"/>
                </a:solidFill>
                <a:latin typeface="Menlo-Regular"/>
              </a:rPr>
              <a:t>coins.</a:t>
            </a:r>
            <a:r>
              <a:rPr lang="en-US" altLang="zh-CN" dirty="0" err="1">
                <a:solidFill>
                  <a:srgbClr val="2E0D6E"/>
                </a:solidFill>
                <a:latin typeface="Menlo-Regular"/>
              </a:rPr>
              <a:t>push_back</a:t>
            </a:r>
            <a:r>
              <a:rPr lang="en-US" altLang="zh-CN" dirty="0">
                <a:solidFill>
                  <a:srgbClr val="000000"/>
                </a:solidFill>
                <a:latin typeface="Menlo-Regular"/>
              </a:rPr>
              <a:t>(</a:t>
            </a:r>
            <a:r>
              <a:rPr lang="en-US" altLang="zh-CN" dirty="0">
                <a:solidFill>
                  <a:srgbClr val="1C00CF"/>
                </a:solidFill>
                <a:latin typeface="Menlo-Regular"/>
              </a:rPr>
              <a:t>2</a:t>
            </a:r>
            <a:r>
              <a:rPr lang="en-US" altLang="zh-CN" dirty="0">
                <a:solidFill>
                  <a:srgbClr val="000000"/>
                </a:solidFill>
                <a:latin typeface="Menlo-Regular"/>
              </a:rPr>
              <a:t>);</a:t>
            </a:r>
          </a:p>
          <a:p>
            <a:r>
              <a:rPr lang="en-US" altLang="zh-CN" dirty="0">
                <a:solidFill>
                  <a:srgbClr val="000000"/>
                </a:solidFill>
                <a:latin typeface="Menlo-Regular"/>
              </a:rPr>
              <a:t>    </a:t>
            </a:r>
            <a:r>
              <a:rPr lang="en-US" altLang="zh-CN" dirty="0" err="1">
                <a:solidFill>
                  <a:srgbClr val="000000"/>
                </a:solidFill>
                <a:latin typeface="Menlo-Regular"/>
              </a:rPr>
              <a:t>coins.</a:t>
            </a:r>
            <a:r>
              <a:rPr lang="en-US" altLang="zh-CN" dirty="0" err="1">
                <a:solidFill>
                  <a:srgbClr val="2E0D6E"/>
                </a:solidFill>
                <a:latin typeface="Menlo-Regular"/>
              </a:rPr>
              <a:t>push_back</a:t>
            </a:r>
            <a:r>
              <a:rPr lang="en-US" altLang="zh-CN" dirty="0">
                <a:solidFill>
                  <a:srgbClr val="000000"/>
                </a:solidFill>
                <a:latin typeface="Menlo-Regular"/>
              </a:rPr>
              <a:t>(</a:t>
            </a:r>
            <a:r>
              <a:rPr lang="en-US" altLang="zh-CN" dirty="0">
                <a:solidFill>
                  <a:srgbClr val="1C00CF"/>
                </a:solidFill>
                <a:latin typeface="Menlo-Regular"/>
              </a:rPr>
              <a:t>5</a:t>
            </a:r>
            <a:r>
              <a:rPr lang="en-US" altLang="zh-CN" dirty="0">
                <a:solidFill>
                  <a:srgbClr val="000000"/>
                </a:solidFill>
                <a:latin typeface="Menlo-Regular"/>
              </a:rPr>
              <a:t>);</a:t>
            </a:r>
          </a:p>
          <a:p>
            <a:r>
              <a:rPr lang="en-US" altLang="zh-CN" dirty="0">
                <a:solidFill>
                  <a:srgbClr val="000000"/>
                </a:solidFill>
                <a:latin typeface="Menlo-Regular"/>
              </a:rPr>
              <a:t>    </a:t>
            </a:r>
            <a:r>
              <a:rPr lang="en-US" altLang="zh-CN" dirty="0">
                <a:solidFill>
                  <a:srgbClr val="5C2699"/>
                </a:solidFill>
                <a:latin typeface="Menlo-Regular"/>
              </a:rPr>
              <a:t>vector</a:t>
            </a:r>
            <a:r>
              <a:rPr lang="en-US" altLang="zh-CN" dirty="0">
                <a:solidFill>
                  <a:srgbClr val="000000"/>
                </a:solidFill>
                <a:latin typeface="Menlo-Regular"/>
              </a:rPr>
              <a:t>&lt;</a:t>
            </a:r>
            <a:r>
              <a:rPr lang="en-US" altLang="zh-CN" dirty="0" err="1">
                <a:solidFill>
                  <a:srgbClr val="AA0D91"/>
                </a:solidFill>
                <a:latin typeface="Menlo-Regular"/>
              </a:rPr>
              <a:t>int</a:t>
            </a:r>
            <a:r>
              <a:rPr lang="en-US" altLang="zh-CN" dirty="0">
                <a:solidFill>
                  <a:srgbClr val="000000"/>
                </a:solidFill>
                <a:latin typeface="Menlo-Regular"/>
              </a:rPr>
              <a:t>&gt; solution;</a:t>
            </a:r>
          </a:p>
          <a:p>
            <a:r>
              <a:rPr lang="en-US" altLang="zh-CN" dirty="0">
                <a:solidFill>
                  <a:srgbClr val="000000"/>
                </a:solidFill>
                <a:latin typeface="Menlo-Regular"/>
              </a:rPr>
              <a:t>    </a:t>
            </a:r>
            <a:r>
              <a:rPr lang="en-US" altLang="zh-CN" dirty="0" err="1">
                <a:solidFill>
                  <a:srgbClr val="AA0D91"/>
                </a:solidFill>
                <a:latin typeface="Menlo-Regular"/>
              </a:rPr>
              <a:t>int</a:t>
            </a:r>
            <a:r>
              <a:rPr lang="en-US" altLang="zh-CN" dirty="0">
                <a:solidFill>
                  <a:srgbClr val="000000"/>
                </a:solidFill>
                <a:latin typeface="Menlo-Regular"/>
              </a:rPr>
              <a:t> </a:t>
            </a:r>
            <a:r>
              <a:rPr lang="en-US" altLang="zh-CN" dirty="0" err="1">
                <a:solidFill>
                  <a:srgbClr val="000000"/>
                </a:solidFill>
                <a:latin typeface="Menlo-Regular"/>
              </a:rPr>
              <a:t>numSols</a:t>
            </a:r>
            <a:r>
              <a:rPr lang="en-US" altLang="zh-CN" dirty="0">
                <a:solidFill>
                  <a:srgbClr val="000000"/>
                </a:solidFill>
                <a:latin typeface="Menlo-Regular"/>
              </a:rPr>
              <a:t> = </a:t>
            </a:r>
            <a:r>
              <a:rPr lang="en-US" altLang="zh-CN" dirty="0" err="1">
                <a:solidFill>
                  <a:srgbClr val="26474B"/>
                </a:solidFill>
                <a:latin typeface="Menlo-Regular"/>
              </a:rPr>
              <a:t>CoinsCombination</a:t>
            </a:r>
            <a:r>
              <a:rPr lang="en-US" altLang="zh-CN" dirty="0">
                <a:solidFill>
                  <a:srgbClr val="000000"/>
                </a:solidFill>
                <a:latin typeface="Menlo-Regular"/>
              </a:rPr>
              <a:t>(coins, solution, </a:t>
            </a:r>
            <a:r>
              <a:rPr lang="en-US" altLang="zh-CN" dirty="0">
                <a:solidFill>
                  <a:srgbClr val="1C00CF"/>
                </a:solidFill>
                <a:latin typeface="Menlo-Regular"/>
              </a:rPr>
              <a:t>15</a:t>
            </a:r>
            <a:r>
              <a:rPr lang="en-US" altLang="zh-CN" dirty="0">
                <a:solidFill>
                  <a:srgbClr val="000000"/>
                </a:solidFill>
                <a:latin typeface="Menlo-Regular"/>
              </a:rPr>
              <a:t>);</a:t>
            </a:r>
          </a:p>
          <a:p>
            <a:r>
              <a:rPr lang="en-US" altLang="zh-CN" dirty="0">
                <a:solidFill>
                  <a:srgbClr val="000000"/>
                </a:solidFill>
                <a:latin typeface="Menlo-Regular"/>
              </a:rPr>
              <a:t>    </a:t>
            </a:r>
            <a:r>
              <a:rPr lang="en-US" altLang="zh-CN" dirty="0" err="1">
                <a:solidFill>
                  <a:srgbClr val="5C2699"/>
                </a:solidFill>
                <a:latin typeface="Menlo-Regular"/>
              </a:rPr>
              <a:t>cout</a:t>
            </a:r>
            <a:r>
              <a:rPr lang="en-US" altLang="zh-CN" dirty="0">
                <a:solidFill>
                  <a:srgbClr val="000000"/>
                </a:solidFill>
                <a:latin typeface="Menlo-Regular"/>
              </a:rPr>
              <a:t>&lt;&lt;</a:t>
            </a:r>
            <a:r>
              <a:rPr lang="en-US" altLang="zh-CN" dirty="0">
                <a:solidFill>
                  <a:srgbClr val="C41A16"/>
                </a:solidFill>
                <a:latin typeface="Menlo-Regular"/>
              </a:rPr>
              <a:t>"The total number of solutions is "</a:t>
            </a:r>
            <a:r>
              <a:rPr lang="en-US" altLang="zh-CN" dirty="0">
                <a:solidFill>
                  <a:srgbClr val="000000"/>
                </a:solidFill>
                <a:latin typeface="Menlo-Regular"/>
              </a:rPr>
              <a:t>&lt;&lt;</a:t>
            </a:r>
            <a:r>
              <a:rPr lang="en-US" altLang="zh-CN" dirty="0" err="1">
                <a:solidFill>
                  <a:srgbClr val="000000"/>
                </a:solidFill>
                <a:latin typeface="Menlo-Regular"/>
              </a:rPr>
              <a:t>numSols</a:t>
            </a:r>
            <a:r>
              <a:rPr lang="en-US" altLang="zh-CN" dirty="0">
                <a:solidFill>
                  <a:srgbClr val="000000"/>
                </a:solidFill>
                <a:latin typeface="Menlo-Regular"/>
              </a:rPr>
              <a:t>&lt;&lt;</a:t>
            </a:r>
            <a:r>
              <a:rPr lang="en-US" altLang="zh-CN" dirty="0" err="1">
                <a:solidFill>
                  <a:srgbClr val="2E0D6E"/>
                </a:solidFill>
                <a:latin typeface="Menlo-Regular"/>
              </a:rPr>
              <a:t>endl</a:t>
            </a:r>
            <a:r>
              <a:rPr lang="en-US" altLang="zh-CN" dirty="0">
                <a:solidFill>
                  <a:srgbClr val="000000"/>
                </a:solidFill>
                <a:latin typeface="Menlo-Regular"/>
              </a:rPr>
              <a:t>;</a:t>
            </a:r>
          </a:p>
          <a:p>
            <a:r>
              <a:rPr lang="is-IS" altLang="zh-CN" dirty="0">
                <a:solidFill>
                  <a:srgbClr val="000000"/>
                </a:solidFill>
                <a:latin typeface="Menlo-Regular"/>
              </a:rPr>
              <a:t>    </a:t>
            </a:r>
            <a:r>
              <a:rPr lang="is-IS" altLang="zh-CN" dirty="0">
                <a:solidFill>
                  <a:srgbClr val="AA0D91"/>
                </a:solidFill>
                <a:latin typeface="Menlo-Regular"/>
              </a:rPr>
              <a:t>return</a:t>
            </a:r>
            <a:r>
              <a:rPr lang="is-IS" altLang="zh-CN" dirty="0">
                <a:solidFill>
                  <a:srgbClr val="000000"/>
                </a:solidFill>
                <a:latin typeface="Menlo-Regular"/>
              </a:rPr>
              <a:t> </a:t>
            </a:r>
            <a:r>
              <a:rPr lang="is-IS" altLang="zh-CN" dirty="0">
                <a:solidFill>
                  <a:srgbClr val="1C00CF"/>
                </a:solidFill>
                <a:latin typeface="Menlo-Regular"/>
              </a:rPr>
              <a:t>0</a:t>
            </a:r>
            <a:r>
              <a:rPr lang="is-IS" altLang="zh-CN" dirty="0">
                <a:solidFill>
                  <a:srgbClr val="000000"/>
                </a:solidFill>
                <a:latin typeface="Menlo-Regular"/>
              </a:rPr>
              <a:t>;</a:t>
            </a:r>
          </a:p>
          <a:p>
            <a:r>
              <a:rPr lang="is-IS" altLang="zh-CN" dirty="0">
                <a:solidFill>
                  <a:srgbClr val="000000"/>
                </a:solidFill>
                <a:latin typeface="Menlo-Regular"/>
              </a:rPr>
              <a:t>}</a:t>
            </a:r>
            <a:endParaRPr lang="en-US" altLang="zh-CN" dirty="0">
              <a:solidFill>
                <a:srgbClr val="000000"/>
              </a:solidFill>
              <a:latin typeface="Menlo-Regular"/>
            </a:endParaRPr>
          </a:p>
        </p:txBody>
      </p:sp>
    </p:spTree>
    <p:extLst>
      <p:ext uri="{BB962C8B-B14F-4D97-AF65-F5344CB8AC3E}">
        <p14:creationId xmlns:p14="http://schemas.microsoft.com/office/powerpoint/2010/main" val="99495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blinds(horizontal)">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blinds(horizontal)">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blinds(horizontal)">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blinds(horizontal)">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5">
                                            <p:txEl>
                                              <p:pRg st="1" end="1"/>
                                            </p:txEl>
                                          </p:spTgt>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5">
                                            <p:txEl>
                                              <p:pRg st="2" end="2"/>
                                            </p:txEl>
                                          </p:spTgt>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5">
                                            <p:txEl>
                                              <p:pRg st="3" end="3"/>
                                            </p:txEl>
                                          </p:spTgt>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5">
                                            <p:txEl>
                                              <p:pRg st="4" end="4"/>
                                            </p:txEl>
                                          </p:spTgt>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5">
                                            <p:txEl>
                                              <p:pRg st="5" end="5"/>
                                            </p:txEl>
                                          </p:spTgt>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5">
                                            <p:txEl>
                                              <p:pRg st="6" end="6"/>
                                            </p:txEl>
                                          </p:spTgt>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5">
                                            <p:txEl>
                                              <p:pRg st="7" end="7"/>
                                            </p:txEl>
                                          </p:spTgt>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5">
                                            <p:txEl>
                                              <p:pRg st="8" end="8"/>
                                            </p:txEl>
                                          </p:spTgt>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5">
                                            <p:txEl>
                                              <p:pRg st="9" end="9"/>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051B31-B2AD-40F0-BCAC-24AEB049E9FA}"/>
              </a:ext>
            </a:extLst>
          </p:cNvPr>
          <p:cNvSpPr>
            <a:spLocks noGrp="1"/>
          </p:cNvSpPr>
          <p:nvPr>
            <p:ph type="title"/>
          </p:nvPr>
        </p:nvSpPr>
        <p:spPr/>
        <p:txBody>
          <a:bodyPr/>
          <a:lstStyle/>
          <a:p>
            <a:r>
              <a:rPr lang="en-US" altLang="zh-CN" dirty="0"/>
              <a:t>The Min Num of Coins Required</a:t>
            </a:r>
            <a:endParaRPr lang="zh-CN" altLang="en-US" dirty="0"/>
          </a:p>
        </p:txBody>
      </p:sp>
      <p:graphicFrame>
        <p:nvGraphicFramePr>
          <p:cNvPr id="4" name="内容占位符 3">
            <a:extLst>
              <a:ext uri="{FF2B5EF4-FFF2-40B4-BE49-F238E27FC236}">
                <a16:creationId xmlns:a16="http://schemas.microsoft.com/office/drawing/2014/main" id="{A75D29E2-CF0F-443E-A755-76523C843B51}"/>
              </a:ext>
            </a:extLst>
          </p:cNvPr>
          <p:cNvGraphicFramePr>
            <a:graphicFrameLocks noGrp="1"/>
          </p:cNvGraphicFramePr>
          <p:nvPr>
            <p:ph idx="1"/>
          </p:nvPr>
        </p:nvGraphicFramePr>
        <p:xfrm>
          <a:off x="457200" y="1935163"/>
          <a:ext cx="8229600" cy="74168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775755063"/>
                    </a:ext>
                  </a:extLst>
                </a:gridCol>
                <a:gridCol w="1371600">
                  <a:extLst>
                    <a:ext uri="{9D8B030D-6E8A-4147-A177-3AD203B41FA5}">
                      <a16:colId xmlns:a16="http://schemas.microsoft.com/office/drawing/2014/main" val="1360334351"/>
                    </a:ext>
                  </a:extLst>
                </a:gridCol>
                <a:gridCol w="1371600">
                  <a:extLst>
                    <a:ext uri="{9D8B030D-6E8A-4147-A177-3AD203B41FA5}">
                      <a16:colId xmlns:a16="http://schemas.microsoft.com/office/drawing/2014/main" val="2333195667"/>
                    </a:ext>
                  </a:extLst>
                </a:gridCol>
                <a:gridCol w="1371600">
                  <a:extLst>
                    <a:ext uri="{9D8B030D-6E8A-4147-A177-3AD203B41FA5}">
                      <a16:colId xmlns:a16="http://schemas.microsoft.com/office/drawing/2014/main" val="4198532778"/>
                    </a:ext>
                  </a:extLst>
                </a:gridCol>
                <a:gridCol w="1371600">
                  <a:extLst>
                    <a:ext uri="{9D8B030D-6E8A-4147-A177-3AD203B41FA5}">
                      <a16:colId xmlns:a16="http://schemas.microsoft.com/office/drawing/2014/main" val="3822715092"/>
                    </a:ext>
                  </a:extLst>
                </a:gridCol>
                <a:gridCol w="1371600">
                  <a:extLst>
                    <a:ext uri="{9D8B030D-6E8A-4147-A177-3AD203B41FA5}">
                      <a16:colId xmlns:a16="http://schemas.microsoft.com/office/drawing/2014/main" val="656985863"/>
                    </a:ext>
                  </a:extLst>
                </a:gridCol>
              </a:tblGrid>
              <a:tr h="370840">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715257794"/>
                  </a:ext>
                </a:extLst>
              </a:tr>
              <a:tr h="370840">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528816872"/>
                  </a:ext>
                </a:extLst>
              </a:tr>
            </a:tbl>
          </a:graphicData>
        </a:graphic>
      </p:graphicFrame>
    </p:spTree>
    <p:extLst>
      <p:ext uri="{BB962C8B-B14F-4D97-AF65-F5344CB8AC3E}">
        <p14:creationId xmlns:p14="http://schemas.microsoft.com/office/powerpoint/2010/main" val="61184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Maximum </a:t>
            </a:r>
            <a:r>
              <a:rPr kumimoji="1" lang="en-US" altLang="zh-CN" dirty="0" err="1"/>
              <a:t>subarray</a:t>
            </a:r>
            <a:endParaRPr kumimoji="1" lang="zh-CN" altLang="en-US" dirty="0"/>
          </a:p>
        </p:txBody>
      </p:sp>
      <p:pic>
        <p:nvPicPr>
          <p:cNvPr id="4" name="图片 3" descr="Screen Shot 2014-10-14 at 9.31.13 PM.png"/>
          <p:cNvPicPr>
            <a:picLocks noChangeAspect="1"/>
          </p:cNvPicPr>
          <p:nvPr/>
        </p:nvPicPr>
        <p:blipFill rotWithShape="1">
          <a:blip r:embed="rId2">
            <a:extLst>
              <a:ext uri="{28A0092B-C50C-407E-A947-70E740481C1C}">
                <a14:useLocalDpi xmlns:a14="http://schemas.microsoft.com/office/drawing/2010/main" val="0"/>
              </a:ext>
            </a:extLst>
          </a:blip>
          <a:srcRect r="186"/>
          <a:stretch/>
        </p:blipFill>
        <p:spPr>
          <a:xfrm>
            <a:off x="533400" y="1819983"/>
            <a:ext cx="6198714" cy="2104317"/>
          </a:xfrm>
          <a:prstGeom prst="rect">
            <a:avLst/>
          </a:prstGeom>
        </p:spPr>
      </p:pic>
      <p:pic>
        <p:nvPicPr>
          <p:cNvPr id="5" name="图片 4" descr="Screen Shot 2014-10-14 at 9.31.29 PM.png"/>
          <p:cNvPicPr>
            <a:picLocks noChangeAspect="1"/>
          </p:cNvPicPr>
          <p:nvPr/>
        </p:nvPicPr>
        <p:blipFill rotWithShape="1">
          <a:blip r:embed="rId3">
            <a:extLst>
              <a:ext uri="{28A0092B-C50C-407E-A947-70E740481C1C}">
                <a14:useLocalDpi xmlns:a14="http://schemas.microsoft.com/office/drawing/2010/main" val="0"/>
              </a:ext>
            </a:extLst>
          </a:blip>
          <a:srcRect l="691"/>
          <a:stretch/>
        </p:blipFill>
        <p:spPr>
          <a:xfrm>
            <a:off x="723736" y="4278086"/>
            <a:ext cx="5448464" cy="1741714"/>
          </a:xfrm>
          <a:prstGeom prst="rect">
            <a:avLst/>
          </a:prstGeom>
        </p:spPr>
      </p:pic>
    </p:spTree>
    <p:extLst>
      <p:ext uri="{BB962C8B-B14F-4D97-AF65-F5344CB8AC3E}">
        <p14:creationId xmlns:p14="http://schemas.microsoft.com/office/powerpoint/2010/main" val="3629448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Maximum </a:t>
            </a:r>
            <a:r>
              <a:rPr kumimoji="1" lang="en-US" altLang="zh-CN" dirty="0" err="1"/>
              <a:t>Subarray</a:t>
            </a:r>
            <a:endParaRPr kumimoji="1" lang="zh-CN" altLang="en-US" dirty="0"/>
          </a:p>
        </p:txBody>
      </p:sp>
      <p:pic>
        <p:nvPicPr>
          <p:cNvPr id="4" name="图片 3" descr="Screen Shot 2014-10-14 at 9.33.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828800"/>
            <a:ext cx="7941578" cy="4572000"/>
          </a:xfrm>
          <a:prstGeom prst="rect">
            <a:avLst/>
          </a:prstGeom>
        </p:spPr>
      </p:pic>
    </p:spTree>
    <p:extLst>
      <p:ext uri="{BB962C8B-B14F-4D97-AF65-F5344CB8AC3E}">
        <p14:creationId xmlns:p14="http://schemas.microsoft.com/office/powerpoint/2010/main" val="3942960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Screen Shot 2014-10-14 at 9.34.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457200"/>
            <a:ext cx="7368067" cy="6273800"/>
          </a:xfrm>
          <a:prstGeom prst="rect">
            <a:avLst/>
          </a:prstGeom>
        </p:spPr>
      </p:pic>
    </p:spTree>
    <p:extLst>
      <p:ext uri="{BB962C8B-B14F-4D97-AF65-F5344CB8AC3E}">
        <p14:creationId xmlns:p14="http://schemas.microsoft.com/office/powerpoint/2010/main" val="1448502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Complexity</a:t>
            </a:r>
            <a:endParaRPr kumimoji="1" lang="zh-CN" altLang="en-US" dirty="0"/>
          </a:p>
        </p:txBody>
      </p:sp>
      <p:pic>
        <p:nvPicPr>
          <p:cNvPr id="6" name="图片 5" descr="Screen Shot 2014-10-14 at 9.37.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590800"/>
            <a:ext cx="6241270" cy="1193800"/>
          </a:xfrm>
          <a:prstGeom prst="rect">
            <a:avLst/>
          </a:prstGeom>
        </p:spPr>
      </p:pic>
      <p:pic>
        <p:nvPicPr>
          <p:cNvPr id="7" name="图片 6" descr="Screen Shot 2014-10-14 at 9.3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4343400"/>
            <a:ext cx="4373217" cy="762000"/>
          </a:xfrm>
          <a:prstGeom prst="rect">
            <a:avLst/>
          </a:prstGeom>
        </p:spPr>
      </p:pic>
    </p:spTree>
    <p:extLst>
      <p:ext uri="{BB962C8B-B14F-4D97-AF65-F5344CB8AC3E}">
        <p14:creationId xmlns:p14="http://schemas.microsoft.com/office/powerpoint/2010/main" val="427166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DP Approach</a:t>
            </a:r>
            <a:endParaRPr kumimoji="1" lang="zh-CN" altLang="en-US" dirty="0"/>
          </a:p>
        </p:txBody>
      </p:sp>
      <p:sp>
        <p:nvSpPr>
          <p:cNvPr id="4" name="文本框 3"/>
          <p:cNvSpPr txBox="1"/>
          <p:nvPr/>
        </p:nvSpPr>
        <p:spPr>
          <a:xfrm>
            <a:off x="609600" y="2133600"/>
            <a:ext cx="8305800" cy="4524315"/>
          </a:xfrm>
          <a:prstGeom prst="rect">
            <a:avLst/>
          </a:prstGeom>
          <a:noFill/>
        </p:spPr>
        <p:txBody>
          <a:bodyPr wrap="square" rtlCol="0">
            <a:spAutoFit/>
          </a:bodyPr>
          <a:lstStyle/>
          <a:p>
            <a:r>
              <a:rPr lang="en-US" altLang="zh-CN" sz="2400" dirty="0">
                <a:solidFill>
                  <a:srgbClr val="AA0D91"/>
                </a:solidFill>
                <a:latin typeface="Menlo-Regular"/>
              </a:rPr>
              <a:t>int</a:t>
            </a:r>
            <a:r>
              <a:rPr lang="en-US" altLang="zh-CN" sz="2400" dirty="0">
                <a:solidFill>
                  <a:srgbClr val="000000"/>
                </a:solidFill>
                <a:latin typeface="Menlo-Regular"/>
              </a:rPr>
              <a:t> </a:t>
            </a:r>
            <a:r>
              <a:rPr lang="en-US" altLang="zh-CN" sz="2400" dirty="0" err="1">
                <a:solidFill>
                  <a:srgbClr val="000000"/>
                </a:solidFill>
                <a:latin typeface="Menlo-Regular"/>
              </a:rPr>
              <a:t>maxProfit</a:t>
            </a:r>
            <a:r>
              <a:rPr lang="en-US" altLang="zh-CN" sz="2400" dirty="0">
                <a:solidFill>
                  <a:srgbClr val="000000"/>
                </a:solidFill>
                <a:latin typeface="Menlo-Regular"/>
              </a:rPr>
              <a:t>(</a:t>
            </a:r>
            <a:r>
              <a:rPr lang="en-US" altLang="zh-CN" sz="2400" dirty="0">
                <a:solidFill>
                  <a:srgbClr val="5C2699"/>
                </a:solidFill>
                <a:latin typeface="Menlo-Regular"/>
              </a:rPr>
              <a:t>int[]</a:t>
            </a:r>
            <a:r>
              <a:rPr lang="en-US" altLang="zh-CN" sz="2400" dirty="0">
                <a:solidFill>
                  <a:srgbClr val="000000"/>
                </a:solidFill>
                <a:latin typeface="Menlo-Regular"/>
              </a:rPr>
              <a:t> prices) {</a:t>
            </a:r>
          </a:p>
          <a:p>
            <a:r>
              <a:rPr lang="en-US" altLang="zh-CN" sz="2400" dirty="0">
                <a:solidFill>
                  <a:srgbClr val="000000"/>
                </a:solidFill>
                <a:latin typeface="Menlo-Regular"/>
              </a:rPr>
              <a:t>    </a:t>
            </a:r>
            <a:r>
              <a:rPr lang="en-US" altLang="zh-CN" sz="2400" dirty="0">
                <a:solidFill>
                  <a:srgbClr val="AA0D91"/>
                </a:solidFill>
                <a:latin typeface="Menlo-Regular"/>
              </a:rPr>
              <a:t>if</a:t>
            </a:r>
            <a:r>
              <a:rPr lang="en-US" altLang="zh-CN" sz="2400" dirty="0">
                <a:solidFill>
                  <a:srgbClr val="000000"/>
                </a:solidFill>
                <a:latin typeface="Menlo-Regular"/>
              </a:rPr>
              <a:t> (</a:t>
            </a:r>
            <a:r>
              <a:rPr lang="en-US" altLang="zh-CN" sz="2400" dirty="0" err="1">
                <a:solidFill>
                  <a:srgbClr val="000000"/>
                </a:solidFill>
                <a:latin typeface="Menlo-Regular"/>
              </a:rPr>
              <a:t>prices.</a:t>
            </a:r>
            <a:r>
              <a:rPr lang="en-US" altLang="zh-CN" sz="2400" dirty="0" err="1">
                <a:solidFill>
                  <a:srgbClr val="2E0D6E"/>
                </a:solidFill>
                <a:latin typeface="Menlo-Regular"/>
              </a:rPr>
              <a:t>lenth</a:t>
            </a:r>
            <a:r>
              <a:rPr lang="en-US" altLang="zh-CN" sz="2400" dirty="0">
                <a:solidFill>
                  <a:srgbClr val="000000"/>
                </a:solidFill>
                <a:latin typeface="Menlo-Regular"/>
              </a:rPr>
              <a:t>&lt;= </a:t>
            </a:r>
            <a:r>
              <a:rPr lang="en-US" altLang="zh-CN" sz="2400" dirty="0">
                <a:solidFill>
                  <a:srgbClr val="1C00CF"/>
                </a:solidFill>
                <a:latin typeface="Menlo-Regular"/>
              </a:rPr>
              <a:t>1</a:t>
            </a:r>
            <a:r>
              <a:rPr lang="en-US" altLang="zh-CN" sz="2400" dirty="0">
                <a:solidFill>
                  <a:srgbClr val="000000"/>
                </a:solidFill>
                <a:latin typeface="Menlo-Regular"/>
              </a:rPr>
              <a:t>) </a:t>
            </a:r>
            <a:r>
              <a:rPr lang="en-US" altLang="zh-CN" sz="2400" dirty="0">
                <a:solidFill>
                  <a:srgbClr val="AA0D91"/>
                </a:solidFill>
                <a:latin typeface="Menlo-Regular"/>
              </a:rPr>
              <a:t>return</a:t>
            </a:r>
            <a:r>
              <a:rPr lang="en-US" altLang="zh-CN" sz="2400" dirty="0">
                <a:solidFill>
                  <a:srgbClr val="000000"/>
                </a:solidFill>
                <a:latin typeface="Menlo-Regular"/>
              </a:rPr>
              <a:t> </a:t>
            </a:r>
            <a:r>
              <a:rPr lang="en-US" altLang="zh-CN" sz="2400" dirty="0">
                <a:solidFill>
                  <a:srgbClr val="1C00CF"/>
                </a:solidFill>
                <a:latin typeface="Menlo-Regular"/>
              </a:rPr>
              <a:t>0</a:t>
            </a:r>
            <a:r>
              <a:rPr lang="en-US" altLang="zh-CN" sz="2400" dirty="0">
                <a:solidFill>
                  <a:srgbClr val="000000"/>
                </a:solidFill>
                <a:latin typeface="Menlo-Regular"/>
              </a:rPr>
              <a:t>;</a:t>
            </a:r>
          </a:p>
          <a:p>
            <a:r>
              <a:rPr lang="da-DK" altLang="zh-CN" sz="2400" dirty="0">
                <a:solidFill>
                  <a:srgbClr val="000000"/>
                </a:solidFill>
                <a:latin typeface="Menlo-Regular"/>
              </a:rPr>
              <a:t>    </a:t>
            </a:r>
            <a:r>
              <a:rPr lang="da-DK" altLang="zh-CN" sz="2400" dirty="0" err="1">
                <a:solidFill>
                  <a:srgbClr val="AA0D91"/>
                </a:solidFill>
                <a:latin typeface="Menlo-Regular"/>
              </a:rPr>
              <a:t>else</a:t>
            </a:r>
            <a:r>
              <a:rPr lang="da-DK" altLang="zh-CN" sz="2400" dirty="0">
                <a:solidFill>
                  <a:srgbClr val="000000"/>
                </a:solidFill>
                <a:latin typeface="Menlo-Regular"/>
              </a:rPr>
              <a:t> {</a:t>
            </a:r>
          </a:p>
          <a:p>
            <a:r>
              <a:rPr lang="en-US" altLang="zh-CN" sz="2400" dirty="0">
                <a:solidFill>
                  <a:srgbClr val="000000"/>
                </a:solidFill>
                <a:latin typeface="Menlo-Regular"/>
              </a:rPr>
              <a:t>        </a:t>
            </a:r>
            <a:r>
              <a:rPr lang="en-US" altLang="zh-CN" sz="2400" dirty="0">
                <a:solidFill>
                  <a:srgbClr val="5C2699"/>
                </a:solidFill>
                <a:latin typeface="Menlo-Regular"/>
              </a:rPr>
              <a:t>int</a:t>
            </a:r>
            <a:r>
              <a:rPr lang="en-US" altLang="zh-CN" sz="2400" dirty="0">
                <a:solidFill>
                  <a:srgbClr val="000000"/>
                </a:solidFill>
                <a:latin typeface="Menlo-Regular"/>
              </a:rPr>
              <a:t>[] </a:t>
            </a:r>
            <a:r>
              <a:rPr lang="en-US" altLang="zh-CN" sz="2400" dirty="0" err="1">
                <a:solidFill>
                  <a:srgbClr val="000000"/>
                </a:solidFill>
                <a:latin typeface="Menlo-Regular"/>
              </a:rPr>
              <a:t>dp</a:t>
            </a:r>
            <a:r>
              <a:rPr lang="en-US" altLang="zh-CN" sz="2400" dirty="0">
                <a:solidFill>
                  <a:srgbClr val="000000"/>
                </a:solidFill>
                <a:latin typeface="Menlo-Regular"/>
              </a:rPr>
              <a:t> = new int[</a:t>
            </a:r>
            <a:r>
              <a:rPr lang="en-US" altLang="zh-CN" sz="2400" dirty="0" err="1">
                <a:solidFill>
                  <a:srgbClr val="000000"/>
                </a:solidFill>
                <a:latin typeface="Menlo-Regular"/>
              </a:rPr>
              <a:t>prices.length</a:t>
            </a:r>
            <a:r>
              <a:rPr lang="en-US" altLang="zh-CN" sz="2400" dirty="0">
                <a:solidFill>
                  <a:srgbClr val="000000"/>
                </a:solidFill>
                <a:latin typeface="Menlo-Regular"/>
              </a:rPr>
              <a:t>];</a:t>
            </a:r>
          </a:p>
          <a:p>
            <a:r>
              <a:rPr lang="fr-FR" altLang="zh-CN" sz="2400" dirty="0">
                <a:solidFill>
                  <a:srgbClr val="000000"/>
                </a:solidFill>
                <a:latin typeface="Menlo-Regular"/>
              </a:rPr>
              <a:t>        </a:t>
            </a:r>
            <a:r>
              <a:rPr lang="fr-FR" altLang="zh-CN" sz="2400" dirty="0">
                <a:solidFill>
                  <a:srgbClr val="AA0D91"/>
                </a:solidFill>
                <a:latin typeface="Menlo-Regular"/>
              </a:rPr>
              <a:t>int</a:t>
            </a:r>
            <a:r>
              <a:rPr lang="fr-FR" altLang="zh-CN" sz="2400" dirty="0">
                <a:solidFill>
                  <a:srgbClr val="000000"/>
                </a:solidFill>
                <a:latin typeface="Menlo-Regular"/>
              </a:rPr>
              <a:t> tmpMin = prices[</a:t>
            </a:r>
            <a:r>
              <a:rPr lang="fr-FR" altLang="zh-CN" sz="2400" dirty="0">
                <a:solidFill>
                  <a:srgbClr val="1C00CF"/>
                </a:solidFill>
                <a:latin typeface="Menlo-Regular"/>
              </a:rPr>
              <a:t>0</a:t>
            </a:r>
            <a:r>
              <a:rPr lang="fr-FR" altLang="zh-CN" sz="2400" dirty="0">
                <a:solidFill>
                  <a:srgbClr val="000000"/>
                </a:solidFill>
                <a:latin typeface="Menlo-Regular"/>
              </a:rPr>
              <a:t>];</a:t>
            </a:r>
          </a:p>
          <a:p>
            <a:r>
              <a:rPr lang="nb-NO" altLang="zh-CN" sz="2400" dirty="0">
                <a:solidFill>
                  <a:srgbClr val="000000"/>
                </a:solidFill>
                <a:latin typeface="Menlo-Regular"/>
              </a:rPr>
              <a:t>        </a:t>
            </a:r>
            <a:r>
              <a:rPr lang="nb-NO" altLang="zh-CN" sz="2400" dirty="0">
                <a:solidFill>
                  <a:srgbClr val="AA0D91"/>
                </a:solidFill>
                <a:latin typeface="Menlo-Regular"/>
              </a:rPr>
              <a:t>for</a:t>
            </a:r>
            <a:r>
              <a:rPr lang="nb-NO" altLang="zh-CN" sz="2400" dirty="0">
                <a:solidFill>
                  <a:srgbClr val="000000"/>
                </a:solidFill>
                <a:latin typeface="Menlo-Regular"/>
              </a:rPr>
              <a:t> (</a:t>
            </a:r>
            <a:r>
              <a:rPr lang="nb-NO" altLang="zh-CN" sz="2400" dirty="0">
                <a:solidFill>
                  <a:srgbClr val="AA0D91"/>
                </a:solidFill>
                <a:latin typeface="Menlo-Regular"/>
              </a:rPr>
              <a:t>int</a:t>
            </a:r>
            <a:r>
              <a:rPr lang="nb-NO" altLang="zh-CN" sz="2400" dirty="0">
                <a:solidFill>
                  <a:srgbClr val="000000"/>
                </a:solidFill>
                <a:latin typeface="Menlo-Regular"/>
              </a:rPr>
              <a:t> i = </a:t>
            </a:r>
            <a:r>
              <a:rPr lang="nb-NO" altLang="zh-CN" sz="2400" dirty="0">
                <a:solidFill>
                  <a:srgbClr val="1C00CF"/>
                </a:solidFill>
                <a:latin typeface="Menlo-Regular"/>
              </a:rPr>
              <a:t>1</a:t>
            </a:r>
            <a:r>
              <a:rPr lang="nb-NO" altLang="zh-CN" sz="2400" dirty="0">
                <a:solidFill>
                  <a:srgbClr val="000000"/>
                </a:solidFill>
                <a:latin typeface="Menlo-Regular"/>
              </a:rPr>
              <a:t>; i &lt; prices.</a:t>
            </a:r>
            <a:r>
              <a:rPr lang="nb-NO" altLang="zh-CN" sz="2400" dirty="0">
                <a:solidFill>
                  <a:srgbClr val="2E0D6E"/>
                </a:solidFill>
                <a:latin typeface="Menlo-Regular"/>
              </a:rPr>
              <a:t>length</a:t>
            </a:r>
            <a:r>
              <a:rPr lang="nb-NO" altLang="zh-CN" sz="2400" dirty="0">
                <a:solidFill>
                  <a:srgbClr val="000000"/>
                </a:solidFill>
                <a:latin typeface="Menlo-Regular"/>
              </a:rPr>
              <a:t>; i++) {</a:t>
            </a:r>
          </a:p>
          <a:p>
            <a:r>
              <a:rPr lang="nb-NO" altLang="zh-CN" sz="2400" dirty="0">
                <a:solidFill>
                  <a:srgbClr val="000000"/>
                </a:solidFill>
                <a:latin typeface="Menlo-Regular"/>
              </a:rPr>
              <a:t>            dp[</a:t>
            </a:r>
            <a:r>
              <a:rPr lang="nb-NO" altLang="zh-CN" sz="2400" dirty="0">
                <a:solidFill>
                  <a:srgbClr val="2E0D6E"/>
                </a:solidFill>
                <a:latin typeface="Menlo-Regular"/>
              </a:rPr>
              <a:t>i</a:t>
            </a:r>
            <a:r>
              <a:rPr lang="nb-NO" altLang="zh-CN" sz="2400" dirty="0">
                <a:solidFill>
                  <a:srgbClr val="000000"/>
                </a:solidFill>
                <a:latin typeface="Menlo-Regular"/>
              </a:rPr>
              <a:t>] = Math.</a:t>
            </a:r>
            <a:r>
              <a:rPr lang="nb-NO" altLang="zh-CN" sz="2400" dirty="0">
                <a:solidFill>
                  <a:srgbClr val="2E0D6E"/>
                </a:solidFill>
                <a:latin typeface="Menlo-Regular"/>
              </a:rPr>
              <a:t>max</a:t>
            </a:r>
            <a:r>
              <a:rPr lang="nb-NO" altLang="zh-CN" sz="2400" dirty="0">
                <a:solidFill>
                  <a:srgbClr val="000000"/>
                </a:solidFill>
                <a:latin typeface="Menlo-Regular"/>
              </a:rPr>
              <a:t>(dp[</a:t>
            </a:r>
            <a:r>
              <a:rPr lang="nb-NO" altLang="zh-CN" sz="2400" dirty="0">
                <a:solidFill>
                  <a:srgbClr val="2E0D6E"/>
                </a:solidFill>
                <a:latin typeface="Menlo-Regular"/>
              </a:rPr>
              <a:t>i</a:t>
            </a:r>
            <a:r>
              <a:rPr lang="nb-NO" altLang="zh-CN" sz="2400" dirty="0">
                <a:solidFill>
                  <a:srgbClr val="000000"/>
                </a:solidFill>
                <a:latin typeface="Menlo-Regular"/>
              </a:rPr>
              <a:t>-</a:t>
            </a:r>
            <a:r>
              <a:rPr lang="nb-NO" altLang="zh-CN" sz="2400" dirty="0">
                <a:solidFill>
                  <a:srgbClr val="1C00CF"/>
                </a:solidFill>
                <a:latin typeface="Menlo-Regular"/>
              </a:rPr>
              <a:t>1</a:t>
            </a:r>
            <a:r>
              <a:rPr lang="nb-NO" altLang="zh-CN" sz="2400" dirty="0">
                <a:solidFill>
                  <a:srgbClr val="000000"/>
                </a:solidFill>
                <a:latin typeface="Menlo-Regular"/>
              </a:rPr>
              <a:t>], prices[</a:t>
            </a:r>
            <a:r>
              <a:rPr lang="nb-NO" altLang="zh-CN" sz="2400" dirty="0">
                <a:solidFill>
                  <a:srgbClr val="2E0D6E"/>
                </a:solidFill>
                <a:latin typeface="Menlo-Regular"/>
              </a:rPr>
              <a:t>i</a:t>
            </a:r>
            <a:r>
              <a:rPr lang="nb-NO" altLang="zh-CN" sz="2400" dirty="0">
                <a:solidFill>
                  <a:srgbClr val="000000"/>
                </a:solidFill>
                <a:latin typeface="Menlo-Regular"/>
              </a:rPr>
              <a:t>] - tmpMin);</a:t>
            </a:r>
          </a:p>
          <a:p>
            <a:r>
              <a:rPr lang="nb-NO" altLang="zh-CN" sz="2400" dirty="0">
                <a:solidFill>
                  <a:srgbClr val="000000"/>
                </a:solidFill>
                <a:latin typeface="Menlo-Regular"/>
              </a:rPr>
              <a:t>            tmpMin = Math.</a:t>
            </a:r>
            <a:r>
              <a:rPr lang="nb-NO" altLang="zh-CN" sz="2400" dirty="0">
                <a:solidFill>
                  <a:srgbClr val="2E0D6E"/>
                </a:solidFill>
                <a:latin typeface="Menlo-Regular"/>
              </a:rPr>
              <a:t>min</a:t>
            </a:r>
            <a:r>
              <a:rPr lang="nb-NO" altLang="zh-CN" sz="2400" dirty="0">
                <a:solidFill>
                  <a:srgbClr val="000000"/>
                </a:solidFill>
                <a:latin typeface="Menlo-Regular"/>
              </a:rPr>
              <a:t>(tmpMin, prices[</a:t>
            </a:r>
            <a:r>
              <a:rPr lang="nb-NO" altLang="zh-CN" sz="2400" dirty="0">
                <a:solidFill>
                  <a:srgbClr val="2E0D6E"/>
                </a:solidFill>
                <a:latin typeface="Menlo-Regular"/>
              </a:rPr>
              <a:t>i</a:t>
            </a:r>
            <a:r>
              <a:rPr lang="nb-NO" altLang="zh-CN" sz="2400" dirty="0">
                <a:solidFill>
                  <a:srgbClr val="000000"/>
                </a:solidFill>
                <a:latin typeface="Menlo-Regular"/>
              </a:rPr>
              <a:t>]);</a:t>
            </a:r>
          </a:p>
          <a:p>
            <a:r>
              <a:rPr lang="nb-NO" altLang="zh-CN" sz="2400" dirty="0">
                <a:solidFill>
                  <a:srgbClr val="000000"/>
                </a:solidFill>
                <a:latin typeface="Menlo-Regular"/>
              </a:rPr>
              <a:t>        }</a:t>
            </a:r>
          </a:p>
          <a:p>
            <a:r>
              <a:rPr lang="en-US" altLang="zh-CN" sz="2400" dirty="0">
                <a:solidFill>
                  <a:srgbClr val="000000"/>
                </a:solidFill>
                <a:latin typeface="Menlo-Regular"/>
              </a:rPr>
              <a:t>        </a:t>
            </a:r>
            <a:r>
              <a:rPr lang="en-US" altLang="zh-CN" sz="2400" dirty="0">
                <a:solidFill>
                  <a:srgbClr val="AA0D91"/>
                </a:solidFill>
                <a:latin typeface="Menlo-Regular"/>
              </a:rPr>
              <a:t>return</a:t>
            </a:r>
            <a:r>
              <a:rPr lang="en-US" altLang="zh-CN" sz="2400" dirty="0">
                <a:solidFill>
                  <a:srgbClr val="000000"/>
                </a:solidFill>
                <a:latin typeface="Menlo-Regular"/>
              </a:rPr>
              <a:t> </a:t>
            </a:r>
            <a:r>
              <a:rPr lang="en-US" altLang="zh-CN" sz="2400" dirty="0" err="1">
                <a:solidFill>
                  <a:srgbClr val="000000"/>
                </a:solidFill>
                <a:latin typeface="Menlo-Regular"/>
              </a:rPr>
              <a:t>dp</a:t>
            </a:r>
            <a:r>
              <a:rPr lang="en-US" altLang="zh-CN" sz="2400" dirty="0">
                <a:solidFill>
                  <a:srgbClr val="000000"/>
                </a:solidFill>
                <a:latin typeface="Menlo-Regular"/>
              </a:rPr>
              <a:t>[</a:t>
            </a:r>
            <a:r>
              <a:rPr lang="en-US" altLang="zh-CN" sz="2400" dirty="0">
                <a:solidFill>
                  <a:srgbClr val="2E0D6E"/>
                </a:solidFill>
                <a:latin typeface="Menlo-Regular"/>
              </a:rPr>
              <a:t>prices</a:t>
            </a:r>
            <a:r>
              <a:rPr lang="en-US" altLang="zh-CN" sz="2400" dirty="0">
                <a:solidFill>
                  <a:srgbClr val="000000"/>
                </a:solidFill>
                <a:latin typeface="Menlo-Regular"/>
              </a:rPr>
              <a:t>.</a:t>
            </a:r>
            <a:r>
              <a:rPr lang="en-US" altLang="zh-CN" sz="2400" dirty="0">
                <a:solidFill>
                  <a:srgbClr val="2E0D6E"/>
                </a:solidFill>
                <a:latin typeface="Menlo-Regular"/>
              </a:rPr>
              <a:t>length</a:t>
            </a:r>
            <a:r>
              <a:rPr lang="en-US" altLang="zh-CN" sz="2400" dirty="0">
                <a:solidFill>
                  <a:srgbClr val="000000"/>
                </a:solidFill>
                <a:latin typeface="Menlo-Regular"/>
              </a:rPr>
              <a:t>-</a:t>
            </a:r>
            <a:r>
              <a:rPr lang="en-US" altLang="zh-CN" sz="2400" dirty="0">
                <a:solidFill>
                  <a:srgbClr val="1C00CF"/>
                </a:solidFill>
                <a:latin typeface="Menlo-Regular"/>
              </a:rPr>
              <a:t>1</a:t>
            </a:r>
            <a:r>
              <a:rPr lang="en-US" altLang="zh-CN" sz="2400" dirty="0">
                <a:solidFill>
                  <a:srgbClr val="000000"/>
                </a:solidFill>
                <a:latin typeface="Menlo-Regular"/>
              </a:rPr>
              <a:t>];</a:t>
            </a:r>
          </a:p>
          <a:p>
            <a:r>
              <a:rPr lang="en-US" altLang="zh-CN" sz="2400" dirty="0">
                <a:solidFill>
                  <a:srgbClr val="000000"/>
                </a:solidFill>
                <a:latin typeface="Menlo-Regular"/>
              </a:rPr>
              <a:t>    }</a:t>
            </a:r>
          </a:p>
          <a:p>
            <a:r>
              <a:rPr lang="en-US" altLang="zh-CN" sz="2400" dirty="0">
                <a:solidFill>
                  <a:srgbClr val="000000"/>
                </a:solidFill>
                <a:latin typeface="Menlo-Regular"/>
              </a:rPr>
              <a:t>}</a:t>
            </a:r>
            <a:endParaRPr kumimoji="1" lang="zh-CN" altLang="en-US" sz="2400" dirty="0"/>
          </a:p>
        </p:txBody>
      </p:sp>
      <p:sp>
        <p:nvSpPr>
          <p:cNvPr id="5" name="文本框 4"/>
          <p:cNvSpPr txBox="1"/>
          <p:nvPr/>
        </p:nvSpPr>
        <p:spPr>
          <a:xfrm>
            <a:off x="6934200" y="5867400"/>
            <a:ext cx="1447800" cy="523220"/>
          </a:xfrm>
          <a:prstGeom prst="rect">
            <a:avLst/>
          </a:prstGeom>
          <a:noFill/>
        </p:spPr>
        <p:txBody>
          <a:bodyPr wrap="square" rtlCol="0">
            <a:spAutoFit/>
          </a:bodyPr>
          <a:lstStyle/>
          <a:p>
            <a:r>
              <a:rPr kumimoji="1" lang="en-US" altLang="zh-CN" sz="2800" dirty="0">
                <a:solidFill>
                  <a:srgbClr val="FF0000"/>
                </a:solidFill>
              </a:rPr>
              <a:t>O(n)</a:t>
            </a:r>
            <a:endParaRPr kumimoji="1" lang="zh-CN" altLang="en-US" sz="2800" baseline="30000" dirty="0">
              <a:solidFill>
                <a:srgbClr val="FF0000"/>
              </a:solidFill>
            </a:endParaRPr>
          </a:p>
        </p:txBody>
      </p:sp>
      <p:sp>
        <p:nvSpPr>
          <p:cNvPr id="3" name="矩形 2">
            <a:extLst>
              <a:ext uri="{FF2B5EF4-FFF2-40B4-BE49-F238E27FC236}">
                <a16:creationId xmlns:a16="http://schemas.microsoft.com/office/drawing/2014/main" id="{80AB3EC3-17F1-437F-8F93-BAD6DAEE1E52}"/>
              </a:ext>
            </a:extLst>
          </p:cNvPr>
          <p:cNvSpPr/>
          <p:nvPr/>
        </p:nvSpPr>
        <p:spPr>
          <a:xfrm>
            <a:off x="4191000" y="762000"/>
            <a:ext cx="4876800" cy="461665"/>
          </a:xfrm>
          <a:prstGeom prst="rect">
            <a:avLst/>
          </a:prstGeom>
        </p:spPr>
        <p:txBody>
          <a:bodyPr wrap="square">
            <a:spAutoFit/>
          </a:bodyPr>
          <a:lstStyle/>
          <a:p>
            <a:r>
              <a:rPr lang="nb-NO" altLang="zh-CN" sz="2400" dirty="0">
                <a:solidFill>
                  <a:srgbClr val="000000"/>
                </a:solidFill>
                <a:latin typeface="Menlo-Regular"/>
              </a:rPr>
              <a:t>dp[</a:t>
            </a:r>
            <a:r>
              <a:rPr lang="nb-NO" altLang="zh-CN" sz="2400" dirty="0">
                <a:solidFill>
                  <a:srgbClr val="2E0D6E"/>
                </a:solidFill>
                <a:latin typeface="Menlo-Regular"/>
              </a:rPr>
              <a:t>i</a:t>
            </a:r>
            <a:r>
              <a:rPr lang="nb-NO" altLang="zh-CN" sz="2400" dirty="0">
                <a:solidFill>
                  <a:srgbClr val="000000"/>
                </a:solidFill>
                <a:latin typeface="Menlo-Regular"/>
              </a:rPr>
              <a:t>] = </a:t>
            </a:r>
            <a:r>
              <a:rPr lang="nb-NO" altLang="zh-CN" sz="2400" dirty="0">
                <a:solidFill>
                  <a:srgbClr val="2E0D6E"/>
                </a:solidFill>
                <a:latin typeface="Menlo-Regular"/>
              </a:rPr>
              <a:t>max</a:t>
            </a:r>
            <a:r>
              <a:rPr lang="nb-NO" altLang="zh-CN" sz="2400" dirty="0">
                <a:solidFill>
                  <a:srgbClr val="000000"/>
                </a:solidFill>
                <a:latin typeface="Menlo-Regular"/>
              </a:rPr>
              <a:t>(dp[</a:t>
            </a:r>
            <a:r>
              <a:rPr lang="nb-NO" altLang="zh-CN" sz="2400" dirty="0">
                <a:solidFill>
                  <a:srgbClr val="2E0D6E"/>
                </a:solidFill>
                <a:latin typeface="Menlo-Regular"/>
              </a:rPr>
              <a:t>i</a:t>
            </a:r>
            <a:r>
              <a:rPr lang="nb-NO" altLang="zh-CN" sz="2400" dirty="0">
                <a:solidFill>
                  <a:srgbClr val="000000"/>
                </a:solidFill>
                <a:latin typeface="Menlo-Regular"/>
              </a:rPr>
              <a:t>-</a:t>
            </a:r>
            <a:r>
              <a:rPr lang="nb-NO" altLang="zh-CN" sz="2400" dirty="0">
                <a:solidFill>
                  <a:srgbClr val="1C00CF"/>
                </a:solidFill>
                <a:latin typeface="Menlo-Regular"/>
              </a:rPr>
              <a:t>1</a:t>
            </a:r>
            <a:r>
              <a:rPr lang="nb-NO" altLang="zh-CN" sz="2400" dirty="0">
                <a:solidFill>
                  <a:srgbClr val="000000"/>
                </a:solidFill>
                <a:latin typeface="Menlo-Regular"/>
              </a:rPr>
              <a:t>], prices[</a:t>
            </a:r>
            <a:r>
              <a:rPr lang="nb-NO" altLang="zh-CN" sz="2400" dirty="0">
                <a:solidFill>
                  <a:srgbClr val="2E0D6E"/>
                </a:solidFill>
                <a:latin typeface="Menlo-Regular"/>
              </a:rPr>
              <a:t>i</a:t>
            </a:r>
            <a:r>
              <a:rPr lang="nb-NO" altLang="zh-CN" sz="2400" dirty="0">
                <a:solidFill>
                  <a:srgbClr val="000000"/>
                </a:solidFill>
                <a:latin typeface="Menlo-Regular"/>
              </a:rPr>
              <a:t>] - lowest);</a:t>
            </a:r>
            <a:endParaRPr lang="zh-CN" altLang="en-US" sz="2400" dirty="0"/>
          </a:p>
        </p:txBody>
      </p:sp>
    </p:spTree>
    <p:extLst>
      <p:ext uri="{BB962C8B-B14F-4D97-AF65-F5344CB8AC3E}">
        <p14:creationId xmlns:p14="http://schemas.microsoft.com/office/powerpoint/2010/main" val="367317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randombar(horizontal)">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randombar(horizontal)">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randombar(horizontal)">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randombar(horizontal)">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randombar(horizontal)">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randombar(horizontal)">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randombar(horizontal)">
                                      <p:cBhvr>
                                        <p:cTn id="57" dur="500"/>
                                        <p:tgtEl>
                                          <p:spTgt spid="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randombar(horizontal)">
                                      <p:cBhvr>
                                        <p:cTn id="62" dur="500"/>
                                        <p:tgtEl>
                                          <p:spTgt spid="4">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nodeType="clickEffect">
                                  <p:stCondLst>
                                    <p:cond delay="0"/>
                                  </p:stCondLst>
                                  <p:childTnLst>
                                    <p:set>
                                      <p:cBhvr>
                                        <p:cTn id="66" dur="1" fill="hold">
                                          <p:stCondLst>
                                            <p:cond delay="0"/>
                                          </p:stCondLst>
                                        </p:cTn>
                                        <p:tgtEl>
                                          <p:spTgt spid="4">
                                            <p:txEl>
                                              <p:pRg st="11" end="11"/>
                                            </p:txEl>
                                          </p:spTgt>
                                        </p:tgtEl>
                                        <p:attrNameLst>
                                          <p:attrName>style.visibility</p:attrName>
                                        </p:attrNameLst>
                                      </p:cBhvr>
                                      <p:to>
                                        <p:strVal val="visible"/>
                                      </p:to>
                                    </p:set>
                                    <p:animEffect transition="in" filter="randombar(horizontal)">
                                      <p:cBhvr>
                                        <p:cTn id="67" dur="500"/>
                                        <p:tgtEl>
                                          <p:spTgt spid="4">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6" presetClass="entr" presetSubtype="0" fill="hold" grpId="0" nodeType="click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wipe(down)">
                                      <p:cBhvr>
                                        <p:cTn id="72" dur="580">
                                          <p:stCondLst>
                                            <p:cond delay="0"/>
                                          </p:stCondLst>
                                        </p:cTn>
                                        <p:tgtEl>
                                          <p:spTgt spid="5"/>
                                        </p:tgtEl>
                                      </p:cBhvr>
                                    </p:animEffect>
                                    <p:anim calcmode="lin" valueType="num">
                                      <p:cBhvr>
                                        <p:cTn id="7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7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7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7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7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78" dur="26">
                                          <p:stCondLst>
                                            <p:cond delay="650"/>
                                          </p:stCondLst>
                                        </p:cTn>
                                        <p:tgtEl>
                                          <p:spTgt spid="5"/>
                                        </p:tgtEl>
                                      </p:cBhvr>
                                      <p:to x="100000" y="60000"/>
                                    </p:animScale>
                                    <p:animScale>
                                      <p:cBhvr>
                                        <p:cTn id="79" dur="166" decel="50000">
                                          <p:stCondLst>
                                            <p:cond delay="676"/>
                                          </p:stCondLst>
                                        </p:cTn>
                                        <p:tgtEl>
                                          <p:spTgt spid="5"/>
                                        </p:tgtEl>
                                      </p:cBhvr>
                                      <p:to x="100000" y="100000"/>
                                    </p:animScale>
                                    <p:animScale>
                                      <p:cBhvr>
                                        <p:cTn id="80" dur="26">
                                          <p:stCondLst>
                                            <p:cond delay="1312"/>
                                          </p:stCondLst>
                                        </p:cTn>
                                        <p:tgtEl>
                                          <p:spTgt spid="5"/>
                                        </p:tgtEl>
                                      </p:cBhvr>
                                      <p:to x="100000" y="80000"/>
                                    </p:animScale>
                                    <p:animScale>
                                      <p:cBhvr>
                                        <p:cTn id="81" dur="166" decel="50000">
                                          <p:stCondLst>
                                            <p:cond delay="1338"/>
                                          </p:stCondLst>
                                        </p:cTn>
                                        <p:tgtEl>
                                          <p:spTgt spid="5"/>
                                        </p:tgtEl>
                                      </p:cBhvr>
                                      <p:to x="100000" y="100000"/>
                                    </p:animScale>
                                    <p:animScale>
                                      <p:cBhvr>
                                        <p:cTn id="82" dur="26">
                                          <p:stCondLst>
                                            <p:cond delay="1642"/>
                                          </p:stCondLst>
                                        </p:cTn>
                                        <p:tgtEl>
                                          <p:spTgt spid="5"/>
                                        </p:tgtEl>
                                      </p:cBhvr>
                                      <p:to x="100000" y="90000"/>
                                    </p:animScale>
                                    <p:animScale>
                                      <p:cBhvr>
                                        <p:cTn id="83" dur="166" decel="50000">
                                          <p:stCondLst>
                                            <p:cond delay="1668"/>
                                          </p:stCondLst>
                                        </p:cTn>
                                        <p:tgtEl>
                                          <p:spTgt spid="5"/>
                                        </p:tgtEl>
                                      </p:cBhvr>
                                      <p:to x="100000" y="100000"/>
                                    </p:animScale>
                                    <p:animScale>
                                      <p:cBhvr>
                                        <p:cTn id="84" dur="26">
                                          <p:stCondLst>
                                            <p:cond delay="1808"/>
                                          </p:stCondLst>
                                        </p:cTn>
                                        <p:tgtEl>
                                          <p:spTgt spid="5"/>
                                        </p:tgtEl>
                                      </p:cBhvr>
                                      <p:to x="100000" y="95000"/>
                                    </p:animScale>
                                    <p:animScale>
                                      <p:cBhvr>
                                        <p:cTn id="85"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Flow</Template>
  <TotalTime>12298</TotalTime>
  <Words>2464</Words>
  <Application>Microsoft Macintosh PowerPoint</Application>
  <PresentationFormat>On-screen Show (4:3)</PresentationFormat>
  <Paragraphs>259</Paragraphs>
  <Slides>44</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5" baseType="lpstr">
      <vt:lpstr>Arial</vt:lpstr>
      <vt:lpstr>Calibri</vt:lpstr>
      <vt:lpstr>Cambria Math</vt:lpstr>
      <vt:lpstr>Constantia</vt:lpstr>
      <vt:lpstr>Menlo-Bold</vt:lpstr>
      <vt:lpstr>Menlo-Regular</vt:lpstr>
      <vt:lpstr>Monaco</vt:lpstr>
      <vt:lpstr>Times New Roman</vt:lpstr>
      <vt:lpstr>Wingdings 2</vt:lpstr>
      <vt:lpstr>Flow</vt:lpstr>
      <vt:lpstr>公式</vt:lpstr>
      <vt:lpstr>Data Structure and Algorithms --Dynamic Programming</vt:lpstr>
      <vt:lpstr>Outline</vt:lpstr>
      <vt:lpstr>Maximum Subarray</vt:lpstr>
      <vt:lpstr>Maximum Subarray</vt:lpstr>
      <vt:lpstr>Maximum subarray</vt:lpstr>
      <vt:lpstr>Maximum Subarray</vt:lpstr>
      <vt:lpstr>PowerPoint Presentation</vt:lpstr>
      <vt:lpstr>Complexity</vt:lpstr>
      <vt:lpstr>DP Approach</vt:lpstr>
      <vt:lpstr>Thinking Assignments</vt:lpstr>
      <vt:lpstr>Thinking Assignments</vt:lpstr>
      <vt:lpstr>Dynamic Programming</vt:lpstr>
      <vt:lpstr>Applications of DP</vt:lpstr>
      <vt:lpstr>Four steps </vt:lpstr>
      <vt:lpstr>Climbing Stairs – leetcode.com</vt:lpstr>
      <vt:lpstr>Thinking Assignments</vt:lpstr>
      <vt:lpstr>Unique Paths – leetcode.com</vt:lpstr>
      <vt:lpstr>Unique Paths II – leetcode.com</vt:lpstr>
      <vt:lpstr>Dungeon Game – leetcode.com</vt:lpstr>
      <vt:lpstr>Dungeon Game</vt:lpstr>
      <vt:lpstr>Dungeon Game</vt:lpstr>
      <vt:lpstr>PowerPoint Presentation</vt:lpstr>
      <vt:lpstr>Rod cutting </vt:lpstr>
      <vt:lpstr>Example</vt:lpstr>
      <vt:lpstr>Recursion</vt:lpstr>
      <vt:lpstr>Recursive top-down implementation </vt:lpstr>
      <vt:lpstr>Using dynamic programming for optimal rod cutting </vt:lpstr>
      <vt:lpstr>Using dynamic programming for optimal rod cutting </vt:lpstr>
      <vt:lpstr>Top-down with memory</vt:lpstr>
      <vt:lpstr>Bottom-up</vt:lpstr>
      <vt:lpstr>TSP</vt:lpstr>
      <vt:lpstr>TSP</vt:lpstr>
      <vt:lpstr>Naive Solution</vt:lpstr>
      <vt:lpstr>Permutation</vt:lpstr>
      <vt:lpstr>Dynamic Programming</vt:lpstr>
      <vt:lpstr>Dynamic Programming</vt:lpstr>
      <vt:lpstr>TSP with Constraints</vt:lpstr>
      <vt:lpstr>Concepts</vt:lpstr>
      <vt:lpstr>Permutation vs. Combination</vt:lpstr>
      <vt:lpstr>Permutation vs. Combination</vt:lpstr>
      <vt:lpstr>Coins Combination</vt:lpstr>
      <vt:lpstr>Coins Combination</vt:lpstr>
      <vt:lpstr>Coins Combination</vt:lpstr>
      <vt:lpstr>The Min Num of Coins Required</vt:lpstr>
    </vt:vector>
  </TitlesOfParts>
  <Company>Auburn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Collective Creativity in Scientific Communities</dc:title>
  <dc:creator>gzz0001</dc:creator>
  <cp:lastModifiedBy>Guangyu Zou</cp:lastModifiedBy>
  <cp:revision>536</cp:revision>
  <dcterms:created xsi:type="dcterms:W3CDTF">2009-06-02T20:29:18Z</dcterms:created>
  <dcterms:modified xsi:type="dcterms:W3CDTF">2020-06-02T06:14:03Z</dcterms:modified>
</cp:coreProperties>
</file>